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539" r:id="rId5"/>
    <p:sldId id="528" r:id="rId6"/>
    <p:sldId id="554" r:id="rId7"/>
    <p:sldId id="547" r:id="rId8"/>
    <p:sldId id="550" r:id="rId9"/>
    <p:sldId id="549" r:id="rId10"/>
    <p:sldId id="552" r:id="rId11"/>
    <p:sldId id="532" r:id="rId12"/>
    <p:sldId id="557" r:id="rId13"/>
    <p:sldId id="558" r:id="rId14"/>
    <p:sldId id="559" r:id="rId15"/>
    <p:sldId id="534" r:id="rId16"/>
    <p:sldId id="533" r:id="rId17"/>
    <p:sldId id="535" r:id="rId18"/>
    <p:sldId id="556" r:id="rId19"/>
  </p:sldIdLst>
  <p:sldSz cx="9906000" cy="6858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8">
          <p15:clr>
            <a:srgbClr val="A4A3A4"/>
          </p15:clr>
        </p15:guide>
        <p15:guide id="2" orient="horz" pos="1480">
          <p15:clr>
            <a:srgbClr val="A4A3A4"/>
          </p15:clr>
        </p15:guide>
        <p15:guide id="3" orient="horz" pos="799">
          <p15:clr>
            <a:srgbClr val="A4A3A4"/>
          </p15:clr>
        </p15:guide>
        <p15:guide id="4" orient="horz" pos="255">
          <p15:clr>
            <a:srgbClr val="A4A3A4"/>
          </p15:clr>
        </p15:guide>
        <p15:guide id="5" orient="horz" pos="4110">
          <p15:clr>
            <a:srgbClr val="A4A3A4"/>
          </p15:clr>
        </p15:guide>
        <p15:guide id="6" orient="horz" pos="981">
          <p15:clr>
            <a:srgbClr val="A4A3A4"/>
          </p15:clr>
        </p15:guide>
        <p15:guide id="7" orient="horz" pos="527">
          <p15:clr>
            <a:srgbClr val="A4A3A4"/>
          </p15:clr>
        </p15:guide>
        <p15:guide id="8" orient="horz" pos="709">
          <p15:clr>
            <a:srgbClr val="A4A3A4"/>
          </p15:clr>
        </p15:guide>
        <p15:guide id="9" pos="217">
          <p15:clr>
            <a:srgbClr val="A4A3A4"/>
          </p15:clr>
        </p15:guide>
        <p15:guide id="10" pos="6239">
          <p15:clr>
            <a:srgbClr val="A4A3A4"/>
          </p15:clr>
        </p15:guide>
        <p15:guide id="11" pos="716">
          <p15:clr>
            <a:srgbClr val="A4A3A4"/>
          </p15:clr>
        </p15:guide>
        <p15:guide id="12" pos="2802">
          <p15:clr>
            <a:srgbClr val="A4A3A4"/>
          </p15:clr>
        </p15:guide>
        <p15:guide id="13" pos="6023">
          <p15:clr>
            <a:srgbClr val="A4A3A4"/>
          </p15:clr>
        </p15:guide>
        <p15:guide id="14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2533B9"/>
    <a:srgbClr val="000000"/>
    <a:srgbClr val="FF5D5D"/>
    <a:srgbClr val="17317B"/>
    <a:srgbClr val="F2F2F2"/>
    <a:srgbClr val="F2F4AE"/>
    <a:srgbClr val="FFFF99"/>
    <a:srgbClr val="FFFF66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1829" autoAdjust="0"/>
  </p:normalViewPr>
  <p:slideViewPr>
    <p:cSldViewPr snapToGrid="0">
      <p:cViewPr varScale="1">
        <p:scale>
          <a:sx n="76" d="100"/>
          <a:sy n="76" d="100"/>
        </p:scale>
        <p:origin x="1038" y="102"/>
      </p:cViewPr>
      <p:guideLst>
        <p:guide orient="horz" pos="1298"/>
        <p:guide orient="horz" pos="1480"/>
        <p:guide orient="horz" pos="799"/>
        <p:guide orient="horz" pos="255"/>
        <p:guide orient="horz" pos="4110"/>
        <p:guide orient="horz" pos="981"/>
        <p:guide orient="horz" pos="527"/>
        <p:guide orient="horz" pos="709"/>
        <p:guide pos="217"/>
        <p:guide pos="6239"/>
        <p:guide pos="716"/>
        <p:guide pos="2802"/>
        <p:guide pos="6023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52" d="100"/>
          <a:sy n="52" d="100"/>
        </p:scale>
        <p:origin x="-2634" y="-10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1042;&#1099;&#1088;&#1091;&#1095;&#1072;&#1081;-&#1044;&#1077;&#1085;&#1100;&#1075;&#1080;\&#1073;&#1102;&#1076;&#1078;&#1077;&#1090;&#1099;\&#1055;&#1088;&#1086;&#1076;&#1072;&#1078;&#1080;%20SF_CL%20-%202016%20vs%20201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1042;&#1099;&#1088;&#1091;&#1095;&#1072;&#1081;-&#1044;&#1077;&#1085;&#1100;&#1075;&#1080;\&#1073;&#1102;&#1076;&#1078;&#1077;&#1090;&#1099;\&#1055;&#1088;&#1086;&#1076;&#1072;&#1078;&#1080;%20SF_CL%20-%202016%20vs%20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879817899985382E-2"/>
          <c:y val="4.2550362070667466E-2"/>
          <c:w val="0.91696151811026139"/>
          <c:h val="0.76356886713844985"/>
        </c:manualLayout>
      </c:layout>
      <c:area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портфель</c:v>
                </c:pt>
              </c:strCache>
            </c:strRef>
          </c:tx>
          <c:spPr>
            <a:pattFill prst="pct50">
              <a:fgClr>
                <a:schemeClr val="tx2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9BA-40AF-BB3F-AE226FF123F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0404427003856072E-3"/>
                  <c:y val="-0.703044009219706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9BA-40AF-BB3F-AE226FF123F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1043002545740553E-2"/>
                  <c:y val="-0.7138476691371424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0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08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9BA-40AF-BB3F-AE226FF123F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3"/>
              <c:layout>
                <c:manualLayout>
                  <c:x val="-1.1508813650345824E-2"/>
                  <c:y val="-0.653636126050535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9BA-40AF-BB3F-AE226FF123F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21293491497541E-2"/>
                  <c:y val="-0.6751451461840589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0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08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9BA-40AF-BB3F-AE226FF123F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5"/>
              <c:layout>
                <c:manualLayout>
                  <c:x val="-7.8998354498471136E-3"/>
                  <c:y val="-0.62744385159138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9BA-40AF-BB3F-AE226FF123FA}"/>
                </c:ext>
                <c:ext xmlns:c15="http://schemas.microsoft.com/office/drawing/2012/chart" uri="{CE6537A1-D6FC-4f65-9D91-7224C49458BB}">
                  <c15:layout>
                    <c:manualLayout>
                      <c:w val="5.5351064997194388E-2"/>
                      <c:h val="4.283788053629306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8.457944856216525E-3"/>
                  <c:y val="-0.640281301620210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0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08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9BA-40AF-BB3F-AE226FF123F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7"/>
              <c:layout>
                <c:manualLayout>
                  <c:x val="-5.0958888555663754E-3"/>
                  <c:y val="-0.60646648184990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9BA-40AF-BB3F-AE226FF123FA}"/>
                </c:ext>
                <c:ext xmlns:c15="http://schemas.microsoft.com/office/drawing/2012/chart" uri="{CE6537A1-D6FC-4f65-9D91-7224C49458BB}">
                  <c15:layout>
                    <c:manualLayout>
                      <c:w val="6.2559116529703654E-2"/>
                      <c:h val="5.6524104349805225E-2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-1.1105768917141629E-3"/>
                  <c:y val="-0.612428739882282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0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08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9BA-40AF-BB3F-AE226FF123F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9"/>
              <c:layout>
                <c:manualLayout>
                  <c:x val="-4.5450963155258435E-3"/>
                  <c:y val="-0.56295399212965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9BA-40AF-BB3F-AE226FF123FA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1300014968721717E-3"/>
                  <c:y val="-0.591455121495973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0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08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9BA-40AF-BB3F-AE226FF123F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1"/>
              <c:layout>
                <c:manualLayout>
                  <c:x val="-1.2596293927864866E-2"/>
                  <c:y val="-0.550829612197406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09BA-40AF-BB3F-AE226FF123FA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7.4864765797687414E-3"/>
                  <c:y val="-0.577470277804523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0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08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09BA-40AF-BB3F-AE226FF123F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3"/>
              <c:layout>
                <c:manualLayout>
                  <c:x val="-6.9362129698244436E-3"/>
                  <c:y val="-0.525521719721249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09BA-40AF-BB3F-AE226FF123FA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3.2158949841030061E-4"/>
                  <c:y val="-0.53301046669776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0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08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09BA-40AF-BB3F-AE226FF123F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5"/>
              <c:layout>
                <c:manualLayout>
                  <c:x val="-6.153925357737627E-3"/>
                  <c:y val="-0.480659263158816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09BA-40AF-BB3F-AE226FF123FA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2.3015511580307367E-3"/>
                  <c:y val="-0.494779780862503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0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08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09BA-40AF-BB3F-AE226FF123F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7"/>
              <c:layout>
                <c:manualLayout>
                  <c:x val="2.0982656911079974E-3"/>
                  <c:y val="-0.439093830979774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09BA-40AF-BB3F-AE226FF123FA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2.2070489808664706E-3"/>
                  <c:y val="-0.44943819288051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0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08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09BA-40AF-BB3F-AE226FF123F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9"/>
              <c:layout>
                <c:manualLayout>
                  <c:x val="1.3350166456601066E-3"/>
                  <c:y val="-0.409577107887281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0">
                  <a:norm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066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09BA-40AF-BB3F-AE226FF123F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0"/>
              <c:layout>
                <c:manualLayout>
                  <c:x val="1.550980989369552E-3"/>
                  <c:y val="-0.368245540881465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25D-4C6F-9F87-6C0867CED62D}"/>
                </c:ex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-2.5447042029881142E-3"/>
                  <c:y val="-0.396900490591852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09BA-40AF-BB3F-AE226FF123FA}"/>
                </c:ex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-2.0160152760000552E-3"/>
                  <c:y val="-0.432484672506984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0">
                  <a:norm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09BA-40AF-BB3F-AE226FF123FA}"/>
                </c:ext>
                <c:ext xmlns:c15="http://schemas.microsoft.com/office/drawing/2012/chart" uri="{CE6537A1-D6FC-4f65-9D91-7224C49458BB}"/>
              </c:extLst>
            </c:dLbl>
            <c:dLbl>
              <c:idx val="25"/>
              <c:layout>
                <c:manualLayout>
                  <c:x val="4.3823425006808536E-3"/>
                  <c:y val="-0.377739992784019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09BA-40AF-BB3F-AE226FF123FA}"/>
                </c:ext>
                <c:ext xmlns:c15="http://schemas.microsoft.com/office/drawing/2012/chart" uri="{CE6537A1-D6FC-4f65-9D91-7224C49458BB}"/>
              </c:extLst>
            </c:dLbl>
            <c:dLbl>
              <c:idx val="26"/>
              <c:layout>
                <c:manualLayout>
                  <c:x val="-1.7886568235746245E-3"/>
                  <c:y val="-0.402374980117257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0">
                  <a:norm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09BA-40AF-BB3F-AE226FF123FA}"/>
                </c:ext>
                <c:ext xmlns:c15="http://schemas.microsoft.com/office/drawing/2012/chart" uri="{CE6537A1-D6FC-4f65-9D91-7224C49458BB}"/>
              </c:extLst>
            </c:dLbl>
            <c:dLbl>
              <c:idx val="27"/>
              <c:layout>
                <c:manualLayout>
                  <c:x val="4.4837485910883337E-3"/>
                  <c:y val="-0.331206616286994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09BA-40AF-BB3F-AE226FF123FA}"/>
                </c:ext>
                <c:ext xmlns:c15="http://schemas.microsoft.com/office/drawing/2012/chart" uri="{CE6537A1-D6FC-4f65-9D91-7224C49458BB}"/>
              </c:extLst>
            </c:dLbl>
            <c:dLbl>
              <c:idx val="28"/>
              <c:layout>
                <c:manualLayout>
                  <c:x val="-1.5060970273021181E-4"/>
                  <c:y val="-0.355842034682399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0">
                  <a:norm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09BA-40AF-BB3F-AE226FF123FA}"/>
                </c:ext>
                <c:ext xmlns:c15="http://schemas.microsoft.com/office/drawing/2012/chart" uri="{CE6537A1-D6FC-4f65-9D91-7224C49458BB}"/>
              </c:extLst>
            </c:dLbl>
            <c:dLbl>
              <c:idx val="29"/>
              <c:layout>
                <c:manualLayout>
                  <c:x val="2.0160152760000552E-3"/>
                  <c:y val="-0.306571628953756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09BA-40AF-BB3F-AE226FF123F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0">
                <a:norm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76200">
                      <a:noFill/>
                    </a:ln>
                  </c:spPr>
                </c15:leaderLines>
              </c:ext>
            </c:extLst>
          </c:dLbls>
          <c:cat>
            <c:numRef>
              <c:f>Лист1!$A$2:$A$41</c:f>
              <c:numCache>
                <c:formatCode>mmm\-yy</c:formatCode>
                <c:ptCount val="21"/>
                <c:pt idx="0">
                  <c:v>41791</c:v>
                </c:pt>
                <c:pt idx="1">
                  <c:v>41852</c:v>
                </c:pt>
                <c:pt idx="2">
                  <c:v>41913</c:v>
                </c:pt>
                <c:pt idx="3">
                  <c:v>41974</c:v>
                </c:pt>
                <c:pt idx="4">
                  <c:v>42036</c:v>
                </c:pt>
                <c:pt idx="5">
                  <c:v>42095</c:v>
                </c:pt>
                <c:pt idx="6">
                  <c:v>42156</c:v>
                </c:pt>
                <c:pt idx="7">
                  <c:v>42217</c:v>
                </c:pt>
                <c:pt idx="8">
                  <c:v>42278</c:v>
                </c:pt>
                <c:pt idx="9">
                  <c:v>42339</c:v>
                </c:pt>
                <c:pt idx="10">
                  <c:v>42401</c:v>
                </c:pt>
                <c:pt idx="11">
                  <c:v>42461</c:v>
                </c:pt>
                <c:pt idx="12">
                  <c:v>42522</c:v>
                </c:pt>
                <c:pt idx="13">
                  <c:v>42583</c:v>
                </c:pt>
                <c:pt idx="14">
                  <c:v>42644</c:v>
                </c:pt>
                <c:pt idx="15">
                  <c:v>42705</c:v>
                </c:pt>
                <c:pt idx="16">
                  <c:v>42767</c:v>
                </c:pt>
                <c:pt idx="17">
                  <c:v>42826</c:v>
                </c:pt>
                <c:pt idx="18">
                  <c:v>42887</c:v>
                </c:pt>
                <c:pt idx="19">
                  <c:v>42948</c:v>
                </c:pt>
                <c:pt idx="20">
                  <c:v>42979</c:v>
                </c:pt>
              </c:numCache>
            </c:numRef>
          </c:cat>
          <c:val>
            <c:numRef>
              <c:f>Лист1!$C$2:$C$41</c:f>
              <c:numCache>
                <c:formatCode>General</c:formatCode>
                <c:ptCount val="21"/>
                <c:pt idx="0">
                  <c:v>0.9</c:v>
                </c:pt>
                <c:pt idx="1">
                  <c:v>47.4</c:v>
                </c:pt>
                <c:pt idx="2">
                  <c:v>95.1</c:v>
                </c:pt>
                <c:pt idx="3">
                  <c:v>175.4</c:v>
                </c:pt>
                <c:pt idx="4">
                  <c:v>202.2</c:v>
                </c:pt>
                <c:pt idx="5">
                  <c:v>252</c:v>
                </c:pt>
                <c:pt idx="6">
                  <c:v>288.3</c:v>
                </c:pt>
                <c:pt idx="7">
                  <c:v>317.89999999999998</c:v>
                </c:pt>
                <c:pt idx="8">
                  <c:v>361.1</c:v>
                </c:pt>
                <c:pt idx="9">
                  <c:v>404.2</c:v>
                </c:pt>
                <c:pt idx="10">
                  <c:v>423.4</c:v>
                </c:pt>
                <c:pt idx="11">
                  <c:v>433.9</c:v>
                </c:pt>
                <c:pt idx="12" formatCode="0.0">
                  <c:v>458.98195800000002</c:v>
                </c:pt>
                <c:pt idx="13" formatCode="0.0">
                  <c:v>504.51320099999998</c:v>
                </c:pt>
                <c:pt idx="14" formatCode="0.0">
                  <c:v>579.36913500000003</c:v>
                </c:pt>
                <c:pt idx="15">
                  <c:v>617.20000000000005</c:v>
                </c:pt>
                <c:pt idx="16">
                  <c:v>688.3</c:v>
                </c:pt>
                <c:pt idx="17">
                  <c:v>735.1</c:v>
                </c:pt>
                <c:pt idx="18">
                  <c:v>804</c:v>
                </c:pt>
                <c:pt idx="19">
                  <c:v>911</c:v>
                </c:pt>
                <c:pt idx="20">
                  <c:v>917.2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09BA-40AF-BB3F-AE226FF12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1795280"/>
        <c:axId val="241795840"/>
      </c:areaChar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выдано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08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08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08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08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08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08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08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08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08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tx>
                <c:rich>
                  <a:bodyPr/>
                  <a:lstStyle/>
                  <a:p>
                    <a:r>
                      <a:rPr lang="en-US"/>
                      <a:t>42,6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09BA-40AF-BB3F-AE226FF123FA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08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0"/>
                  <c:y val="-2.74810105135421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08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25D-4C6F-9F87-6C0867CED62D}"/>
                </c:ext>
                <c:ext xmlns:c15="http://schemas.microsoft.com/office/drawing/2012/chart" uri="{CE6537A1-D6FC-4f65-9D91-7224C49458BB}"/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Лист1!$A$2:$A$41</c:f>
              <c:numCache>
                <c:formatCode>mmm\-yy</c:formatCode>
                <c:ptCount val="21"/>
                <c:pt idx="0">
                  <c:v>41791</c:v>
                </c:pt>
                <c:pt idx="1">
                  <c:v>41852</c:v>
                </c:pt>
                <c:pt idx="2">
                  <c:v>41913</c:v>
                </c:pt>
                <c:pt idx="3">
                  <c:v>41974</c:v>
                </c:pt>
                <c:pt idx="4">
                  <c:v>42036</c:v>
                </c:pt>
                <c:pt idx="5">
                  <c:v>42095</c:v>
                </c:pt>
                <c:pt idx="6">
                  <c:v>42156</c:v>
                </c:pt>
                <c:pt idx="7">
                  <c:v>42217</c:v>
                </c:pt>
                <c:pt idx="8">
                  <c:v>42278</c:v>
                </c:pt>
                <c:pt idx="9">
                  <c:v>42339</c:v>
                </c:pt>
                <c:pt idx="10">
                  <c:v>42401</c:v>
                </c:pt>
                <c:pt idx="11">
                  <c:v>42461</c:v>
                </c:pt>
                <c:pt idx="12">
                  <c:v>42522</c:v>
                </c:pt>
                <c:pt idx="13">
                  <c:v>42583</c:v>
                </c:pt>
                <c:pt idx="14">
                  <c:v>42644</c:v>
                </c:pt>
                <c:pt idx="15">
                  <c:v>42705</c:v>
                </c:pt>
                <c:pt idx="16">
                  <c:v>42767</c:v>
                </c:pt>
                <c:pt idx="17">
                  <c:v>42826</c:v>
                </c:pt>
                <c:pt idx="18">
                  <c:v>42887</c:v>
                </c:pt>
                <c:pt idx="19">
                  <c:v>42948</c:v>
                </c:pt>
                <c:pt idx="20">
                  <c:v>42979</c:v>
                </c:pt>
              </c:numCache>
            </c:numRef>
          </c:cat>
          <c:val>
            <c:numRef>
              <c:f>Лист1!$B$2:$B$41</c:f>
              <c:numCache>
                <c:formatCode>General</c:formatCode>
                <c:ptCount val="21"/>
                <c:pt idx="0">
                  <c:v>0.9</c:v>
                </c:pt>
                <c:pt idx="1">
                  <c:v>31.5</c:v>
                </c:pt>
                <c:pt idx="2">
                  <c:v>33.5</c:v>
                </c:pt>
                <c:pt idx="3">
                  <c:v>76.099999999999994</c:v>
                </c:pt>
                <c:pt idx="4">
                  <c:v>41.2</c:v>
                </c:pt>
                <c:pt idx="5">
                  <c:v>47.3</c:v>
                </c:pt>
                <c:pt idx="6">
                  <c:v>48.6</c:v>
                </c:pt>
                <c:pt idx="7">
                  <c:v>56.7</c:v>
                </c:pt>
                <c:pt idx="8" formatCode="0.00">
                  <c:v>42.59</c:v>
                </c:pt>
                <c:pt idx="9">
                  <c:v>73.3</c:v>
                </c:pt>
                <c:pt idx="10">
                  <c:v>35.6</c:v>
                </c:pt>
                <c:pt idx="11">
                  <c:v>38.4</c:v>
                </c:pt>
                <c:pt idx="12" formatCode="0.0">
                  <c:v>55.115490000000001</c:v>
                </c:pt>
                <c:pt idx="13" formatCode="0.0">
                  <c:v>65.252700000000004</c:v>
                </c:pt>
                <c:pt idx="14" formatCode="0.0">
                  <c:v>74.755240000000001</c:v>
                </c:pt>
                <c:pt idx="15" formatCode="0.0">
                  <c:v>113.29593</c:v>
                </c:pt>
                <c:pt idx="16" formatCode="0.0">
                  <c:v>52.4</c:v>
                </c:pt>
                <c:pt idx="17" formatCode="0.0">
                  <c:v>73.099999999999994</c:v>
                </c:pt>
                <c:pt idx="18" formatCode="0.0">
                  <c:v>85.3</c:v>
                </c:pt>
                <c:pt idx="19">
                  <c:v>107.7</c:v>
                </c:pt>
                <c:pt idx="20">
                  <c:v>89.08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B-09BA-40AF-BB3F-AE226FF12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axId val="241795280"/>
        <c:axId val="241795840"/>
      </c:barChart>
      <c:dateAx>
        <c:axId val="24179528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1795840"/>
        <c:crosses val="autoZero"/>
        <c:auto val="1"/>
        <c:lblOffset val="100"/>
        <c:baseTimeUnit val="months"/>
      </c:dateAx>
      <c:valAx>
        <c:axId val="24179584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8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1795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750424863099672"/>
          <c:y val="0.89523314039137136"/>
          <c:w val="0.28726863495660215"/>
          <c:h val="6.27348480570519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7487616668667523E-2"/>
          <c:y val="3.2326408051346456E-2"/>
          <c:w val="0.76992069939338381"/>
          <c:h val="0.809454726385454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Продажи!$B$26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Продажи!$C$25:$N$25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Продажи!$C$26:$N$26</c:f>
              <c:numCache>
                <c:formatCode>General</c:formatCode>
                <c:ptCount val="12"/>
                <c:pt idx="5" formatCode="#,##0">
                  <c:v>905660</c:v>
                </c:pt>
                <c:pt idx="6" formatCode="#,##0">
                  <c:v>16910610</c:v>
                </c:pt>
                <c:pt idx="7" formatCode="#,##0">
                  <c:v>31491610</c:v>
                </c:pt>
                <c:pt idx="8" formatCode="#,##0">
                  <c:v>26873980</c:v>
                </c:pt>
                <c:pt idx="9" formatCode="#,##0">
                  <c:v>33527192</c:v>
                </c:pt>
                <c:pt idx="10" formatCode="#,##0">
                  <c:v>45901600</c:v>
                </c:pt>
                <c:pt idx="11" formatCode="#,##0">
                  <c:v>76028680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59-4AA4-BC22-4E13BE8745BF}"/>
            </c:ext>
          </c:extLst>
        </c:ser>
        <c:ser>
          <c:idx val="1"/>
          <c:order val="1"/>
          <c:tx>
            <c:strRef>
              <c:f>Продажи!$B$27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Продажи!$C$25:$N$25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Продажи!$C$27:$N$27</c:f>
              <c:numCache>
                <c:formatCode>#,##0</c:formatCode>
                <c:ptCount val="12"/>
                <c:pt idx="0">
                  <c:v>33966670</c:v>
                </c:pt>
                <c:pt idx="1">
                  <c:v>41238100</c:v>
                </c:pt>
                <c:pt idx="2">
                  <c:v>44981540</c:v>
                </c:pt>
                <c:pt idx="3">
                  <c:v>47273090</c:v>
                </c:pt>
                <c:pt idx="4">
                  <c:v>41878260</c:v>
                </c:pt>
                <c:pt idx="5">
                  <c:v>47359958</c:v>
                </c:pt>
                <c:pt idx="6">
                  <c:v>47940290</c:v>
                </c:pt>
                <c:pt idx="7">
                  <c:v>53827110</c:v>
                </c:pt>
                <c:pt idx="8">
                  <c:v>49259600</c:v>
                </c:pt>
                <c:pt idx="9">
                  <c:v>42721161</c:v>
                </c:pt>
                <c:pt idx="10">
                  <c:v>33664660</c:v>
                </c:pt>
                <c:pt idx="11">
                  <c:v>73353460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459-4AA4-BC22-4E13BE8745BF}"/>
            </c:ext>
          </c:extLst>
        </c:ser>
        <c:ser>
          <c:idx val="2"/>
          <c:order val="2"/>
          <c:tx>
            <c:strRef>
              <c:f>Продажи!$B$28</c:f>
              <c:strCache>
                <c:ptCount val="1"/>
                <c:pt idx="0">
                  <c:v>2016 </c:v>
                </c:pt>
              </c:strCache>
            </c:strRef>
          </c:tx>
          <c:invertIfNegative val="0"/>
          <c:cat>
            <c:strRef>
              <c:f>Продажи!$C$25:$N$25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Продажи!$C$28:$N$28</c:f>
              <c:numCache>
                <c:formatCode>#,##0</c:formatCode>
                <c:ptCount val="12"/>
                <c:pt idx="0">
                  <c:v>44022600</c:v>
                </c:pt>
                <c:pt idx="1">
                  <c:v>35523690</c:v>
                </c:pt>
                <c:pt idx="2">
                  <c:v>38820210</c:v>
                </c:pt>
                <c:pt idx="3">
                  <c:v>38463170</c:v>
                </c:pt>
                <c:pt idx="4">
                  <c:v>36075130</c:v>
                </c:pt>
                <c:pt idx="5">
                  <c:v>55115490</c:v>
                </c:pt>
                <c:pt idx="6">
                  <c:v>43924680</c:v>
                </c:pt>
                <c:pt idx="7">
                  <c:v>65252700</c:v>
                </c:pt>
                <c:pt idx="8">
                  <c:v>68580110</c:v>
                </c:pt>
                <c:pt idx="9">
                  <c:v>74755240</c:v>
                </c:pt>
                <c:pt idx="10">
                  <c:v>72426220</c:v>
                </c:pt>
                <c:pt idx="11">
                  <c:v>113295930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459-4AA4-BC22-4E13BE8745BF}"/>
            </c:ext>
          </c:extLst>
        </c:ser>
        <c:ser>
          <c:idx val="3"/>
          <c:order val="3"/>
          <c:tx>
            <c:strRef>
              <c:f>Продажи!$B$29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cat>
            <c:strRef>
              <c:f>Продажи!$C$25:$N$25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Продажи!$C$29:$K$29</c:f>
              <c:numCache>
                <c:formatCode>_(* #,##0_);_(* \(#,##0\);_(* "-"??_);_(@_)</c:formatCode>
                <c:ptCount val="9"/>
                <c:pt idx="0">
                  <c:v>56994690</c:v>
                </c:pt>
                <c:pt idx="1">
                  <c:v>52441680</c:v>
                </c:pt>
                <c:pt idx="2">
                  <c:v>64770100</c:v>
                </c:pt>
                <c:pt idx="3">
                  <c:v>73026150</c:v>
                </c:pt>
                <c:pt idx="4">
                  <c:v>73282880</c:v>
                </c:pt>
                <c:pt idx="5">
                  <c:v>85335389.166666657</c:v>
                </c:pt>
                <c:pt idx="6">
                  <c:v>103306630.69</c:v>
                </c:pt>
                <c:pt idx="7" formatCode="#,##0">
                  <c:v>107772979.75</c:v>
                </c:pt>
                <c:pt idx="8" formatCode="#,##0">
                  <c:v>89087267.900000006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459-4AA4-BC22-4E13BE8745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1799760"/>
        <c:axId val="241800320"/>
      </c:barChart>
      <c:catAx>
        <c:axId val="241799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1800320"/>
        <c:crosses val="autoZero"/>
        <c:auto val="1"/>
        <c:lblAlgn val="ctr"/>
        <c:lblOffset val="100"/>
        <c:noMultiLvlLbl val="0"/>
      </c:catAx>
      <c:valAx>
        <c:axId val="241800320"/>
        <c:scaling>
          <c:orientation val="minMax"/>
          <c:max val="2100000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241799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118402299481166"/>
          <c:y val="0.37801458350534278"/>
          <c:w val="0.14881597700518842"/>
          <c:h val="0.1335948601400120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126170895304751"/>
          <c:y val="6.9460646862328321E-2"/>
          <c:w val="0.75061813939924171"/>
          <c:h val="0.8330145951032093"/>
        </c:manualLayout>
      </c:layout>
      <c:lineChart>
        <c:grouping val="standard"/>
        <c:varyColors val="0"/>
        <c:ser>
          <c:idx val="0"/>
          <c:order val="0"/>
          <c:tx>
            <c:strRef>
              <c:f>Лист2!$B$9</c:f>
              <c:strCache>
                <c:ptCount val="1"/>
                <c:pt idx="0">
                  <c:v>2016</c:v>
                </c:pt>
              </c:strCache>
            </c:strRef>
          </c:tx>
          <c:spPr>
            <a:ln w="2857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Лист2!$C$2:$N$2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Лист2!$C$9:$N$9</c:f>
              <c:numCache>
                <c:formatCode>General</c:formatCode>
                <c:ptCount val="12"/>
                <c:pt idx="2" formatCode="#,##0">
                  <c:v>323000</c:v>
                </c:pt>
                <c:pt idx="3" formatCode="#,##0">
                  <c:v>2791000</c:v>
                </c:pt>
                <c:pt idx="4" formatCode="#,##0">
                  <c:v>929000</c:v>
                </c:pt>
                <c:pt idx="5" formatCode="#,##0">
                  <c:v>4337000</c:v>
                </c:pt>
                <c:pt idx="6" formatCode="#,##0">
                  <c:v>2101000</c:v>
                </c:pt>
                <c:pt idx="7" formatCode="#,##0">
                  <c:v>4043000</c:v>
                </c:pt>
                <c:pt idx="8" formatCode="#,##0">
                  <c:v>2497000</c:v>
                </c:pt>
                <c:pt idx="9" formatCode="#,##0">
                  <c:v>10413000</c:v>
                </c:pt>
                <c:pt idx="10" formatCode="#,##0">
                  <c:v>10188000</c:v>
                </c:pt>
                <c:pt idx="11" formatCode="#,##0">
                  <c:v>8560000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111-48D5-8C1D-252AB6C84396}"/>
            </c:ext>
          </c:extLst>
        </c:ser>
        <c:ser>
          <c:idx val="1"/>
          <c:order val="1"/>
          <c:tx>
            <c:strRef>
              <c:f>Лист2!$B$11</c:f>
              <c:strCache>
                <c:ptCount val="1"/>
                <c:pt idx="0">
                  <c:v>2017</c:v>
                </c:pt>
              </c:strCache>
            </c:strRef>
          </c:tx>
          <c:spPr>
            <a:ln w="28575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Лист2!$C$2:$N$2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Лист2!$C$11:$N$11</c:f>
              <c:numCache>
                <c:formatCode>_(* #,##0_);_(* \(#,##0\);_(* "-"??_);_(@_)</c:formatCode>
                <c:ptCount val="12"/>
                <c:pt idx="0">
                  <c:v>4010000</c:v>
                </c:pt>
                <c:pt idx="1">
                  <c:v>3087000</c:v>
                </c:pt>
                <c:pt idx="2">
                  <c:v>9381000</c:v>
                </c:pt>
                <c:pt idx="3">
                  <c:v>9685000</c:v>
                </c:pt>
                <c:pt idx="4">
                  <c:v>11305000</c:v>
                </c:pt>
                <c:pt idx="5">
                  <c:v>17573333.333333332</c:v>
                </c:pt>
                <c:pt idx="6">
                  <c:v>25514000</c:v>
                </c:pt>
                <c:pt idx="7">
                  <c:v>35718000</c:v>
                </c:pt>
                <c:pt idx="8" formatCode="#,##0">
                  <c:v>24226000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111-48D5-8C1D-252AB6C843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3914272"/>
        <c:axId val="273914832"/>
      </c:lineChart>
      <c:catAx>
        <c:axId val="273914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70C0"/>
                </a:solidFill>
              </a:defRPr>
            </a:pPr>
            <a:endParaRPr lang="ru-RU"/>
          </a:p>
        </c:txPr>
        <c:crossAx val="273914832"/>
        <c:crosses val="autoZero"/>
        <c:auto val="1"/>
        <c:lblAlgn val="ctr"/>
        <c:lblOffset val="100"/>
        <c:noMultiLvlLbl val="0"/>
      </c:catAx>
      <c:valAx>
        <c:axId val="273914832"/>
        <c:scaling>
          <c:orientation val="minMax"/>
          <c:max val="550000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70C0"/>
                </a:solidFill>
              </a:defRPr>
            </a:pPr>
            <a:endParaRPr lang="ru-RU"/>
          </a:p>
        </c:txPr>
        <c:crossAx val="273914272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r"/>
      <c:layout>
        <c:manualLayout>
          <c:xMode val="edge"/>
          <c:yMode val="edge"/>
          <c:x val="0.29917917066672861"/>
          <c:y val="0.35338185048891907"/>
          <c:w val="0.24894814814814814"/>
          <c:h val="0.1324755559401228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126170895304751"/>
          <c:y val="6.2680106753288722E-2"/>
          <c:w val="0.75061813939924171"/>
          <c:h val="0.83979516614170435"/>
        </c:manualLayout>
      </c:layout>
      <c:lineChart>
        <c:grouping val="standard"/>
        <c:varyColors val="0"/>
        <c:ser>
          <c:idx val="0"/>
          <c:order val="0"/>
          <c:tx>
            <c:strRef>
              <c:f>Лист2!$B$4</c:f>
              <c:strCache>
                <c:ptCount val="1"/>
                <c:pt idx="0">
                  <c:v>2016</c:v>
                </c:pt>
              </c:strCache>
            </c:strRef>
          </c:tx>
          <c:spPr>
            <a:ln w="2857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Лист2!$C$2:$N$2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Лист2!$C$4:$N$4</c:f>
              <c:numCache>
                <c:formatCode>#,##0</c:formatCode>
                <c:ptCount val="12"/>
                <c:pt idx="0">
                  <c:v>44022600</c:v>
                </c:pt>
                <c:pt idx="1">
                  <c:v>35523690</c:v>
                </c:pt>
                <c:pt idx="2">
                  <c:v>38497210</c:v>
                </c:pt>
                <c:pt idx="3">
                  <c:v>35672170</c:v>
                </c:pt>
                <c:pt idx="4">
                  <c:v>35146130</c:v>
                </c:pt>
                <c:pt idx="5">
                  <c:v>50778490</c:v>
                </c:pt>
                <c:pt idx="6">
                  <c:v>41823680</c:v>
                </c:pt>
                <c:pt idx="7">
                  <c:v>61209700</c:v>
                </c:pt>
                <c:pt idx="8">
                  <c:v>66083110</c:v>
                </c:pt>
                <c:pt idx="9">
                  <c:v>64342240</c:v>
                </c:pt>
                <c:pt idx="10">
                  <c:v>62238220</c:v>
                </c:pt>
                <c:pt idx="11">
                  <c:v>104735930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D38-422E-9E0E-A5C2A265DA8F}"/>
            </c:ext>
          </c:extLst>
        </c:ser>
        <c:ser>
          <c:idx val="1"/>
          <c:order val="1"/>
          <c:tx>
            <c:strRef>
              <c:f>Лист2!$B$6</c:f>
              <c:strCache>
                <c:ptCount val="1"/>
                <c:pt idx="0">
                  <c:v>2017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Лист2!$C$2:$N$2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Лист2!$C$6:$N$6</c:f>
              <c:numCache>
                <c:formatCode>_(* #,##0_);_(* \(#,##0\);_(* "-"??_);_(@_)</c:formatCode>
                <c:ptCount val="12"/>
                <c:pt idx="0">
                  <c:v>52984690</c:v>
                </c:pt>
                <c:pt idx="1">
                  <c:v>49354680</c:v>
                </c:pt>
                <c:pt idx="2">
                  <c:v>55389100</c:v>
                </c:pt>
                <c:pt idx="3">
                  <c:v>63341150</c:v>
                </c:pt>
                <c:pt idx="4">
                  <c:v>61977880</c:v>
                </c:pt>
                <c:pt idx="5">
                  <c:v>67762055.833333328</c:v>
                </c:pt>
                <c:pt idx="6">
                  <c:v>77792630.689999998</c:v>
                </c:pt>
                <c:pt idx="7">
                  <c:v>69512080.400000006</c:v>
                </c:pt>
                <c:pt idx="8" formatCode="General">
                  <c:v>64861267.899999999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D38-422E-9E0E-A5C2A265D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3917632"/>
        <c:axId val="273918192"/>
      </c:lineChart>
      <c:catAx>
        <c:axId val="273917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B050"/>
                </a:solidFill>
              </a:defRPr>
            </a:pPr>
            <a:endParaRPr lang="ru-RU"/>
          </a:p>
        </c:txPr>
        <c:crossAx val="273918192"/>
        <c:crosses val="autoZero"/>
        <c:auto val="1"/>
        <c:lblAlgn val="ctr"/>
        <c:lblOffset val="100"/>
        <c:noMultiLvlLbl val="0"/>
      </c:catAx>
      <c:valAx>
        <c:axId val="273918192"/>
        <c:scaling>
          <c:orientation val="minMax"/>
          <c:min val="20000000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B050"/>
                </a:solidFill>
              </a:defRPr>
            </a:pPr>
            <a:endParaRPr lang="ru-RU"/>
          </a:p>
        </c:txPr>
        <c:crossAx val="273917632"/>
        <c:crosses val="autoZero"/>
        <c:crossBetween val="between"/>
        <c:majorUnit val="20000000"/>
      </c:valAx>
      <c:spPr>
        <a:solidFill>
          <a:schemeClr val="bg1">
            <a:lumMod val="95000"/>
          </a:schemeClr>
        </a:solidFill>
      </c:spPr>
    </c:plotArea>
    <c:legend>
      <c:legendPos val="r"/>
      <c:layout>
        <c:manualLayout>
          <c:xMode val="edge"/>
          <c:yMode val="edge"/>
          <c:x val="0.65814923164359607"/>
          <c:y val="0.70493201770811564"/>
          <c:w val="0.24894814814814814"/>
          <c:h val="0.1324755559401228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2945659" cy="496332"/>
          </a:xfrm>
          <a:prstGeom prst="rect">
            <a:avLst/>
          </a:prstGeom>
        </p:spPr>
        <p:txBody>
          <a:bodyPr vert="horz" lIns="91829" tIns="45913" rIns="91829" bIns="459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7" y="1"/>
            <a:ext cx="2945659" cy="496332"/>
          </a:xfrm>
          <a:prstGeom prst="rect">
            <a:avLst/>
          </a:prstGeom>
        </p:spPr>
        <p:txBody>
          <a:bodyPr vert="horz" lIns="91829" tIns="45913" rIns="91829" bIns="45913" rtlCol="0"/>
          <a:lstStyle>
            <a:lvl1pPr algn="r">
              <a:defRPr sz="1200"/>
            </a:lvl1pPr>
          </a:lstStyle>
          <a:p>
            <a:fld id="{F1ABCE82-F950-476F-8E57-5BBC901BC0E7}" type="datetimeFigureOut">
              <a:rPr lang="en-US" smtClean="0"/>
              <a:pPr/>
              <a:t>12/1/2017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428585"/>
            <a:ext cx="2945659" cy="496332"/>
          </a:xfrm>
          <a:prstGeom prst="rect">
            <a:avLst/>
          </a:prstGeom>
        </p:spPr>
        <p:txBody>
          <a:bodyPr vert="horz" lIns="91829" tIns="45913" rIns="91829" bIns="459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7" y="9428585"/>
            <a:ext cx="2945659" cy="496332"/>
          </a:xfrm>
          <a:prstGeom prst="rect">
            <a:avLst/>
          </a:prstGeom>
        </p:spPr>
        <p:txBody>
          <a:bodyPr vert="horz" lIns="91829" tIns="45913" rIns="91829" bIns="45913" rtlCol="0" anchor="b"/>
          <a:lstStyle>
            <a:lvl1pPr algn="r">
              <a:defRPr sz="1200"/>
            </a:lvl1pPr>
          </a:lstStyle>
          <a:p>
            <a:fld id="{27892BF5-B993-47B2-89E8-65E62F4383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172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2945659" cy="496332"/>
          </a:xfrm>
          <a:prstGeom prst="rect">
            <a:avLst/>
          </a:prstGeom>
        </p:spPr>
        <p:txBody>
          <a:bodyPr vert="horz" lIns="91829" tIns="45913" rIns="91829" bIns="459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1"/>
            <a:ext cx="2945659" cy="496332"/>
          </a:xfrm>
          <a:prstGeom prst="rect">
            <a:avLst/>
          </a:prstGeom>
        </p:spPr>
        <p:txBody>
          <a:bodyPr vert="horz" lIns="91829" tIns="45913" rIns="91829" bIns="45913" rtlCol="0"/>
          <a:lstStyle>
            <a:lvl1pPr algn="r">
              <a:defRPr sz="1200"/>
            </a:lvl1pPr>
          </a:lstStyle>
          <a:p>
            <a:fld id="{BEF2A3BE-31B1-49E6-BA92-2287AE2EC092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721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29" tIns="45913" rIns="91829" bIns="459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829" tIns="45913" rIns="91829" bIns="4591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28585"/>
            <a:ext cx="2945659" cy="496332"/>
          </a:xfrm>
          <a:prstGeom prst="rect">
            <a:avLst/>
          </a:prstGeom>
        </p:spPr>
        <p:txBody>
          <a:bodyPr vert="horz" lIns="91829" tIns="45913" rIns="91829" bIns="459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28585"/>
            <a:ext cx="2945659" cy="496332"/>
          </a:xfrm>
          <a:prstGeom prst="rect">
            <a:avLst/>
          </a:prstGeom>
        </p:spPr>
        <p:txBody>
          <a:bodyPr vert="horz" lIns="91829" tIns="45913" rIns="91829" bIns="45913" rtlCol="0" anchor="b"/>
          <a:lstStyle>
            <a:lvl1pPr algn="r">
              <a:defRPr sz="1200"/>
            </a:lvl1pPr>
          </a:lstStyle>
          <a:p>
            <a:fld id="{821BD2BB-9AF7-42B1-AF10-7075BEF76C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317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99485-1F94-4AE5-B44F-7B8D87493CC7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12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99485-1F94-4AE5-B44F-7B8D87493CC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12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99485-1F94-4AE5-B44F-7B8D87493CC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66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99485-1F94-4AE5-B44F-7B8D87493CC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93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99485-1F94-4AE5-B44F-7B8D87493CC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87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99485-1F94-4AE5-B44F-7B8D87493CC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23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99485-1F94-4AE5-B44F-7B8D87493CC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44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99485-1F94-4AE5-B44F-7B8D87493CC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11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99485-1F94-4AE5-B44F-7B8D87493CC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67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99485-1F94-4AE5-B44F-7B8D87493CC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82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99485-1F94-4AE5-B44F-7B8D87493CC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73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99485-1F94-4AE5-B44F-7B8D87493CC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57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99485-1F94-4AE5-B44F-7B8D87493CC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97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99485-1F94-4AE5-B44F-7B8D87493CC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17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BA46-9E30-432C-BEB6-E2E857F79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BA46-9E30-432C-BEB6-E2E857F79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BA46-9E30-432C-BEB6-E2E857F79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2950" y="2130426"/>
            <a:ext cx="84201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Presentation Name</a:t>
            </a:r>
            <a:endParaRPr lang="ru-RU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noFill/>
          <a:ln>
            <a:noFill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</p:spPr>
        <p:txBody>
          <a:bodyPr/>
          <a:lstStyle/>
          <a:p>
            <a:fld id="{B80BBA46-9E30-432C-BEB6-E2E857F79A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773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7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BA46-9E30-432C-BEB6-E2E857F79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BA46-9E30-432C-BEB6-E2E857F79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BA46-9E30-432C-BEB6-E2E857F79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BA46-9E30-432C-BEB6-E2E857F79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BA46-9E30-432C-BEB6-E2E857F79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BA46-9E30-432C-BEB6-E2E857F79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BA46-9E30-432C-BEB6-E2E857F79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BA46-9E30-432C-BEB6-E2E857F79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BBA46-9E30-432C-BEB6-E2E857F79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11" Type="http://schemas.openxmlformats.org/officeDocument/2006/relationships/image" Target="../media/image32.jpeg"/><Relationship Id="rId5" Type="http://schemas.openxmlformats.org/officeDocument/2006/relationships/image" Target="../media/image27.png"/><Relationship Id="rId10" Type="http://schemas.openxmlformats.org/officeDocument/2006/relationships/image" Target="../media/image31.jpeg"/><Relationship Id="rId4" Type="http://schemas.openxmlformats.org/officeDocument/2006/relationships/image" Target="../media/image26.png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5.png"/><Relationship Id="rId7" Type="http://schemas.openxmlformats.org/officeDocument/2006/relationships/image" Target="../media/image3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.pn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jpe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13.sv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21.png"/><Relationship Id="rId5" Type="http://schemas.openxmlformats.org/officeDocument/2006/relationships/image" Target="../media/image18.jpe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:\!!!____М.B.А. EMPIRE____!!!\ВЫРУЧАЙ-ДЕНЬГИ\VD PLATINUM\INCH Kiev\VD_Platinum_постер_без_ставки _small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9366"/>
            <a:ext cx="9906000" cy="700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48534" y="5586732"/>
            <a:ext cx="4253122" cy="861774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0" rIns="72000" rtlCol="0">
            <a:spAutoFit/>
          </a:bodyPr>
          <a:lstStyle/>
          <a:p>
            <a:pPr algn="r"/>
            <a:r>
              <a:rPr lang="az-Cyrl-AZ" sz="1000" dirty="0">
                <a:solidFill>
                  <a:srgbClr val="0070C0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МЕЖДУНАРОДНАЯ ГРУППА</a:t>
            </a:r>
            <a:r>
              <a:rPr lang="en-US" sz="1000" dirty="0">
                <a:solidFill>
                  <a:srgbClr val="0070C0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 | </a:t>
            </a:r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ЛИДЕР РЫНКА В КРЫМУ</a:t>
            </a:r>
            <a:r>
              <a:rPr lang="en-US" sz="1000" dirty="0">
                <a:solidFill>
                  <a:srgbClr val="00B050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/>
            </a:r>
            <a:br>
              <a:rPr lang="en-US" sz="1000" dirty="0">
                <a:solidFill>
                  <a:srgbClr val="00B050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</a:br>
            <a:r>
              <a:rPr lang="ru-RU" sz="1000" dirty="0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ТОП-20 МИКРОФИНАНСОВЫХ ОРГАНИЗАЦИЙ В РОССИИ</a:t>
            </a:r>
            <a:r>
              <a:rPr lang="en-US" sz="1000" dirty="0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/>
            </a:r>
            <a:br>
              <a:rPr lang="en-US" sz="1000" dirty="0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</a:br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БОЛЕЕ </a:t>
            </a:r>
            <a:r>
              <a:rPr lang="az-Cyrl-AZ" sz="1000" dirty="0">
                <a:solidFill>
                  <a:srgbClr val="0070C0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2,2 МЛРД</a:t>
            </a:r>
            <a:r>
              <a:rPr lang="en-US" sz="1000" dirty="0">
                <a:solidFill>
                  <a:srgbClr val="0070C0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РУБ.</a:t>
            </a:r>
            <a:r>
              <a:rPr lang="en-US" sz="1000" dirty="0">
                <a:solidFill>
                  <a:srgbClr val="0070C0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ВЫДАННЫХ ЗАЙМОВ</a:t>
            </a:r>
            <a:r>
              <a:rPr lang="en-US" sz="1000" dirty="0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/>
            </a:r>
            <a:br>
              <a:rPr lang="en-US" sz="1000" dirty="0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</a:br>
            <a:r>
              <a:rPr lang="ru-RU" sz="1000" dirty="0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ОДНА ИЗ НАИБОЛЕЕ ДИНАМИЧНЫХ КОМПАНИЙ НА РЫНКЕ</a:t>
            </a:r>
          </a:p>
          <a:p>
            <a:pPr algn="r"/>
            <a:r>
              <a:rPr lang="az-Cyrl-AZ" sz="1000" dirty="0">
                <a:solidFill>
                  <a:srgbClr val="0070C0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ЛУЧШАЯ КОМАНДА ПРОФЕССИОНАЛОВ В ОТРАСЛИ</a:t>
            </a:r>
            <a:endParaRPr lang="ru-RU" sz="1000" dirty="0">
              <a:solidFill>
                <a:srgbClr val="0070C0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73980" y="4678547"/>
            <a:ext cx="5308681" cy="379828"/>
          </a:xfrm>
          <a:noFill/>
        </p:spPr>
        <p:txBody>
          <a:bodyPr anchor="ctr">
            <a:normAutofit/>
          </a:bodyPr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ПРЕЗЕНТАЦИЯ  </a:t>
            </a:r>
            <a:r>
              <a:rPr lang="ru-RU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ИНВЕСТОРОВ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Выручай Деньг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222" y="356294"/>
            <a:ext cx="23812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463340" y="6079174"/>
            <a:ext cx="4243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900" b="1">
              <a:solidFill>
                <a:schemeClr val="bg1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  <a:p>
            <a:r>
              <a:rPr lang="ru-RU" sz="900" b="1">
                <a:solidFill>
                  <a:schemeClr val="bg1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ООО</a:t>
            </a:r>
            <a:r>
              <a:rPr lang="en-US" sz="900" b="1">
                <a:solidFill>
                  <a:schemeClr val="bg1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ru-RU" sz="900" b="1">
                <a:solidFill>
                  <a:schemeClr val="bg1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МКК  «Выручай</a:t>
            </a:r>
            <a:r>
              <a:rPr lang="en-US" sz="900" b="1">
                <a:solidFill>
                  <a:schemeClr val="bg1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-</a:t>
            </a:r>
            <a:r>
              <a:rPr lang="ru-RU" sz="900" b="1">
                <a:solidFill>
                  <a:schemeClr val="bg1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Деньги» входит в холдинг</a:t>
            </a:r>
            <a:r>
              <a:rPr lang="en-US" sz="900" b="1">
                <a:solidFill>
                  <a:schemeClr val="bg1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 SAD Capital LTD, </a:t>
            </a:r>
            <a:r>
              <a:rPr lang="ru-RU" sz="900" b="1">
                <a:solidFill>
                  <a:schemeClr val="bg1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Кипр</a:t>
            </a:r>
            <a:endParaRPr lang="ru-RU" sz="900" b="1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544022" y="4898851"/>
            <a:ext cx="714762" cy="2691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404813" indent="-114300" algn="ctr">
              <a:lnSpc>
                <a:spcPct val="150000"/>
              </a:lnSpc>
              <a:spcBef>
                <a:spcPct val="0"/>
              </a:spcBef>
              <a:buClr>
                <a:srgbClr val="17317B"/>
              </a:buClr>
              <a:buFont typeface="Wingdings" pitchFamily="2" charset="2"/>
              <a:buChar char="§"/>
              <a:tabLst>
                <a:tab pos="346075" algn="l"/>
              </a:tabLst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 rot="5400000">
            <a:off x="1178055" y="4799767"/>
            <a:ext cx="259559" cy="207795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404813" indent="-114300" algn="ctr">
              <a:lnSpc>
                <a:spcPct val="150000"/>
              </a:lnSpc>
              <a:spcBef>
                <a:spcPct val="0"/>
              </a:spcBef>
              <a:buClr>
                <a:srgbClr val="17317B"/>
              </a:buClr>
              <a:buFont typeface="Wingdings" pitchFamily="2" charset="2"/>
              <a:buChar char="§"/>
              <a:tabLst>
                <a:tab pos="346075" algn="l"/>
              </a:tabLst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522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">
            <a:extLst>
              <a:ext uri="{FF2B5EF4-FFF2-40B4-BE49-F238E27FC236}">
                <a16:creationId xmlns:a16="http://schemas.microsoft.com/office/drawing/2014/main" xmlns="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389759"/>
              </p:ext>
            </p:extLst>
          </p:nvPr>
        </p:nvGraphicFramePr>
        <p:xfrm>
          <a:off x="408500" y="1270226"/>
          <a:ext cx="8746790" cy="4602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72278" y="818095"/>
            <a:ext cx="8367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defTabSz="227013">
              <a:buClr>
                <a:srgbClr val="17317B"/>
              </a:buClr>
            </a:pPr>
            <a:r>
              <a:rPr lang="ru-RU" sz="12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Рост портфеля за 9 мес. 2017 года составил 65%</a:t>
            </a:r>
          </a:p>
          <a:p>
            <a:pPr marL="0" lvl="3" defTabSz="227013">
              <a:buClr>
                <a:srgbClr val="17317B"/>
              </a:buClr>
            </a:pPr>
            <a:r>
              <a:rPr lang="ru-RU" sz="12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Плановый прирост продаж кредитных продуктов на 2017 г. составляет 90%. </a:t>
            </a:r>
            <a:endParaRPr lang="en-US" sz="1200" b="1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386372" y="335823"/>
            <a:ext cx="9533721" cy="40385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ru-RU" sz="1600" b="1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ЕЖЕГОДНЫЙ РОСТ ОБЪЕМОВ КРЕДИТОВАНИЯ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8584443" y="335823"/>
            <a:ext cx="980050" cy="468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404813" indent="-114300" algn="ctr">
              <a:lnSpc>
                <a:spcPct val="150000"/>
              </a:lnSpc>
              <a:spcBef>
                <a:spcPct val="0"/>
              </a:spcBef>
              <a:buClr>
                <a:srgbClr val="17317B"/>
              </a:buClr>
              <a:buFont typeface="Wingdings" pitchFamily="2" charset="2"/>
              <a:buChar char="§"/>
              <a:tabLst>
                <a:tab pos="346075" algn="l"/>
              </a:tabLst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bk object 17"/>
          <p:cNvSpPr/>
          <p:nvPr/>
        </p:nvSpPr>
        <p:spPr>
          <a:xfrm>
            <a:off x="8826209" y="163773"/>
            <a:ext cx="632108" cy="632933"/>
          </a:xfrm>
          <a:custGeom>
            <a:avLst/>
            <a:gdLst/>
            <a:ahLst/>
            <a:cxnLst/>
            <a:rect l="l" t="t" r="r" b="b"/>
            <a:pathLst>
              <a:path w="1191260" h="1217930">
                <a:moveTo>
                  <a:pt x="282929" y="892041"/>
                </a:moveTo>
                <a:lnTo>
                  <a:pt x="183349" y="892759"/>
                </a:lnTo>
                <a:lnTo>
                  <a:pt x="137279" y="911286"/>
                </a:lnTo>
                <a:lnTo>
                  <a:pt x="119735" y="957922"/>
                </a:lnTo>
                <a:lnTo>
                  <a:pt x="119661" y="1135574"/>
                </a:lnTo>
                <a:lnTo>
                  <a:pt x="119728" y="1151997"/>
                </a:lnTo>
                <a:lnTo>
                  <a:pt x="137317" y="1199951"/>
                </a:lnTo>
                <a:lnTo>
                  <a:pt x="181825" y="1217828"/>
                </a:lnTo>
                <a:lnTo>
                  <a:pt x="206728" y="1213171"/>
                </a:lnTo>
                <a:lnTo>
                  <a:pt x="226464" y="1200045"/>
                </a:lnTo>
                <a:lnTo>
                  <a:pt x="239588" y="1179884"/>
                </a:lnTo>
                <a:lnTo>
                  <a:pt x="244652" y="1154125"/>
                </a:lnTo>
                <a:lnTo>
                  <a:pt x="244703" y="1115415"/>
                </a:lnTo>
                <a:lnTo>
                  <a:pt x="734203" y="1115415"/>
                </a:lnTo>
                <a:lnTo>
                  <a:pt x="767466" y="1093394"/>
                </a:lnTo>
                <a:lnTo>
                  <a:pt x="804460" y="1063519"/>
                </a:lnTo>
                <a:lnTo>
                  <a:pt x="816419" y="1051965"/>
                </a:lnTo>
                <a:lnTo>
                  <a:pt x="507414" y="1051965"/>
                </a:lnTo>
                <a:lnTo>
                  <a:pt x="461217" y="1051399"/>
                </a:lnTo>
                <a:lnTo>
                  <a:pt x="418479" y="1045426"/>
                </a:lnTo>
                <a:lnTo>
                  <a:pt x="380499" y="1034690"/>
                </a:lnTo>
                <a:lnTo>
                  <a:pt x="348576" y="1019835"/>
                </a:lnTo>
                <a:lnTo>
                  <a:pt x="378953" y="1019835"/>
                </a:lnTo>
                <a:lnTo>
                  <a:pt x="381254" y="1019784"/>
                </a:lnTo>
                <a:lnTo>
                  <a:pt x="407102" y="1014330"/>
                </a:lnTo>
                <a:lnTo>
                  <a:pt x="427393" y="1001052"/>
                </a:lnTo>
                <a:lnTo>
                  <a:pt x="440682" y="981401"/>
                </a:lnTo>
                <a:lnTo>
                  <a:pt x="445528" y="956830"/>
                </a:lnTo>
                <a:lnTo>
                  <a:pt x="441023" y="931823"/>
                </a:lnTo>
                <a:lnTo>
                  <a:pt x="428120" y="911632"/>
                </a:lnTo>
                <a:lnTo>
                  <a:pt x="408163" y="898035"/>
                </a:lnTo>
                <a:lnTo>
                  <a:pt x="382498" y="892810"/>
                </a:lnTo>
                <a:lnTo>
                  <a:pt x="282929" y="892041"/>
                </a:lnTo>
                <a:close/>
              </a:path>
              <a:path w="1191260" h="1217930">
                <a:moveTo>
                  <a:pt x="734203" y="1115415"/>
                </a:moveTo>
                <a:lnTo>
                  <a:pt x="244703" y="1115415"/>
                </a:lnTo>
                <a:lnTo>
                  <a:pt x="292812" y="1135574"/>
                </a:lnTo>
                <a:lnTo>
                  <a:pt x="340248" y="1151997"/>
                </a:lnTo>
                <a:lnTo>
                  <a:pt x="386965" y="1164605"/>
                </a:lnTo>
                <a:lnTo>
                  <a:pt x="432918" y="1173318"/>
                </a:lnTo>
                <a:lnTo>
                  <a:pt x="478059" y="1178059"/>
                </a:lnTo>
                <a:lnTo>
                  <a:pt x="522342" y="1178748"/>
                </a:lnTo>
                <a:lnTo>
                  <a:pt x="565723" y="1175307"/>
                </a:lnTo>
                <a:lnTo>
                  <a:pt x="608154" y="1167657"/>
                </a:lnTo>
                <a:lnTo>
                  <a:pt x="649590" y="1155719"/>
                </a:lnTo>
                <a:lnTo>
                  <a:pt x="689985" y="1139415"/>
                </a:lnTo>
                <a:lnTo>
                  <a:pt x="729292" y="1118666"/>
                </a:lnTo>
                <a:lnTo>
                  <a:pt x="734203" y="1115415"/>
                </a:lnTo>
                <a:close/>
              </a:path>
              <a:path w="1191260" h="1217930">
                <a:moveTo>
                  <a:pt x="939277" y="485546"/>
                </a:moveTo>
                <a:lnTo>
                  <a:pt x="794905" y="485546"/>
                </a:lnTo>
                <a:lnTo>
                  <a:pt x="816383" y="518917"/>
                </a:lnTo>
                <a:lnTo>
                  <a:pt x="833713" y="556348"/>
                </a:lnTo>
                <a:lnTo>
                  <a:pt x="846541" y="597081"/>
                </a:lnTo>
                <a:lnTo>
                  <a:pt x="854515" y="640363"/>
                </a:lnTo>
                <a:lnTo>
                  <a:pt x="857283" y="685436"/>
                </a:lnTo>
                <a:lnTo>
                  <a:pt x="854493" y="731546"/>
                </a:lnTo>
                <a:lnTo>
                  <a:pt x="845790" y="777935"/>
                </a:lnTo>
                <a:lnTo>
                  <a:pt x="830824" y="823849"/>
                </a:lnTo>
                <a:lnTo>
                  <a:pt x="809242" y="868531"/>
                </a:lnTo>
                <a:lnTo>
                  <a:pt x="780636" y="911286"/>
                </a:lnTo>
                <a:lnTo>
                  <a:pt x="744816" y="951179"/>
                </a:lnTo>
                <a:lnTo>
                  <a:pt x="700811" y="987297"/>
                </a:lnTo>
                <a:lnTo>
                  <a:pt x="653769" y="1014791"/>
                </a:lnTo>
                <a:lnTo>
                  <a:pt x="604989" y="1034304"/>
                </a:lnTo>
                <a:lnTo>
                  <a:pt x="555771" y="1046481"/>
                </a:lnTo>
                <a:lnTo>
                  <a:pt x="507414" y="1051965"/>
                </a:lnTo>
                <a:lnTo>
                  <a:pt x="816419" y="1051965"/>
                </a:lnTo>
                <a:lnTo>
                  <a:pt x="874725" y="989647"/>
                </a:lnTo>
                <a:lnTo>
                  <a:pt x="905061" y="948942"/>
                </a:lnTo>
                <a:lnTo>
                  <a:pt x="930502" y="907751"/>
                </a:lnTo>
                <a:lnTo>
                  <a:pt x="951139" y="866112"/>
                </a:lnTo>
                <a:lnTo>
                  <a:pt x="967066" y="824065"/>
                </a:lnTo>
                <a:lnTo>
                  <a:pt x="978375" y="781649"/>
                </a:lnTo>
                <a:lnTo>
                  <a:pt x="985157" y="738903"/>
                </a:lnTo>
                <a:lnTo>
                  <a:pt x="987505" y="695866"/>
                </a:lnTo>
                <a:lnTo>
                  <a:pt x="985513" y="652577"/>
                </a:lnTo>
                <a:lnTo>
                  <a:pt x="979271" y="609076"/>
                </a:lnTo>
                <a:lnTo>
                  <a:pt x="968873" y="565401"/>
                </a:lnTo>
                <a:lnTo>
                  <a:pt x="954411" y="521592"/>
                </a:lnTo>
                <a:lnTo>
                  <a:pt x="939277" y="485546"/>
                </a:lnTo>
                <a:close/>
              </a:path>
              <a:path w="1191260" h="1217930">
                <a:moveTo>
                  <a:pt x="378953" y="1019835"/>
                </a:moveTo>
                <a:lnTo>
                  <a:pt x="348576" y="1019835"/>
                </a:lnTo>
                <a:lnTo>
                  <a:pt x="373615" y="1019953"/>
                </a:lnTo>
                <a:lnTo>
                  <a:pt x="378953" y="1019835"/>
                </a:lnTo>
                <a:close/>
              </a:path>
              <a:path w="1191260" h="1217930">
                <a:moveTo>
                  <a:pt x="510184" y="197508"/>
                </a:moveTo>
                <a:lnTo>
                  <a:pt x="459978" y="198211"/>
                </a:lnTo>
                <a:lnTo>
                  <a:pt x="409498" y="203911"/>
                </a:lnTo>
                <a:lnTo>
                  <a:pt x="362551" y="214070"/>
                </a:lnTo>
                <a:lnTo>
                  <a:pt x="317060" y="229005"/>
                </a:lnTo>
                <a:lnTo>
                  <a:pt x="273354" y="248416"/>
                </a:lnTo>
                <a:lnTo>
                  <a:pt x="231765" y="272002"/>
                </a:lnTo>
                <a:lnTo>
                  <a:pt x="192621" y="299462"/>
                </a:lnTo>
                <a:lnTo>
                  <a:pt x="156252" y="330496"/>
                </a:lnTo>
                <a:lnTo>
                  <a:pt x="122990" y="364804"/>
                </a:lnTo>
                <a:lnTo>
                  <a:pt x="93164" y="402083"/>
                </a:lnTo>
                <a:lnTo>
                  <a:pt x="67104" y="442035"/>
                </a:lnTo>
                <a:lnTo>
                  <a:pt x="45140" y="484358"/>
                </a:lnTo>
                <a:lnTo>
                  <a:pt x="27602" y="528752"/>
                </a:lnTo>
                <a:lnTo>
                  <a:pt x="14820" y="574916"/>
                </a:lnTo>
                <a:lnTo>
                  <a:pt x="6648" y="622352"/>
                </a:lnTo>
                <a:lnTo>
                  <a:pt x="3390" y="646259"/>
                </a:lnTo>
                <a:lnTo>
                  <a:pt x="0" y="670140"/>
                </a:lnTo>
                <a:lnTo>
                  <a:pt x="0" y="710996"/>
                </a:lnTo>
                <a:lnTo>
                  <a:pt x="7543" y="762787"/>
                </a:lnTo>
                <a:lnTo>
                  <a:pt x="15854" y="788093"/>
                </a:lnTo>
                <a:lnTo>
                  <a:pt x="31345" y="806816"/>
                </a:lnTo>
                <a:lnTo>
                  <a:pt x="52344" y="817603"/>
                </a:lnTo>
                <a:lnTo>
                  <a:pt x="77177" y="819099"/>
                </a:lnTo>
                <a:lnTo>
                  <a:pt x="101923" y="810495"/>
                </a:lnTo>
                <a:lnTo>
                  <a:pt x="120334" y="793654"/>
                </a:lnTo>
                <a:lnTo>
                  <a:pt x="130650" y="770746"/>
                </a:lnTo>
                <a:lnTo>
                  <a:pt x="131114" y="743940"/>
                </a:lnTo>
                <a:lnTo>
                  <a:pt x="126132" y="699607"/>
                </a:lnTo>
                <a:lnTo>
                  <a:pt x="127111" y="655824"/>
                </a:lnTo>
                <a:lnTo>
                  <a:pt x="133818" y="612627"/>
                </a:lnTo>
                <a:lnTo>
                  <a:pt x="146024" y="570052"/>
                </a:lnTo>
                <a:lnTo>
                  <a:pt x="164641" y="526213"/>
                </a:lnTo>
                <a:lnTo>
                  <a:pt x="175547" y="503549"/>
                </a:lnTo>
                <a:lnTo>
                  <a:pt x="186905" y="479488"/>
                </a:lnTo>
                <a:lnTo>
                  <a:pt x="367263" y="479488"/>
                </a:lnTo>
                <a:lnTo>
                  <a:pt x="278904" y="391109"/>
                </a:lnTo>
                <a:lnTo>
                  <a:pt x="279400" y="390664"/>
                </a:lnTo>
                <a:lnTo>
                  <a:pt x="341148" y="354187"/>
                </a:lnTo>
                <a:lnTo>
                  <a:pt x="385795" y="337239"/>
                </a:lnTo>
                <a:lnTo>
                  <a:pt x="431509" y="326486"/>
                </a:lnTo>
                <a:lnTo>
                  <a:pt x="478274" y="321763"/>
                </a:lnTo>
                <a:lnTo>
                  <a:pt x="632271" y="321763"/>
                </a:lnTo>
                <a:lnTo>
                  <a:pt x="632872" y="321490"/>
                </a:lnTo>
                <a:lnTo>
                  <a:pt x="646099" y="307897"/>
                </a:lnTo>
                <a:lnTo>
                  <a:pt x="654183" y="290034"/>
                </a:lnTo>
                <a:lnTo>
                  <a:pt x="656704" y="269074"/>
                </a:lnTo>
                <a:lnTo>
                  <a:pt x="653170" y="249535"/>
                </a:lnTo>
                <a:lnTo>
                  <a:pt x="643750" y="232786"/>
                </a:lnTo>
                <a:lnTo>
                  <a:pt x="629100" y="219849"/>
                </a:lnTo>
                <a:lnTo>
                  <a:pt x="609879" y="211747"/>
                </a:lnTo>
                <a:lnTo>
                  <a:pt x="560142" y="201966"/>
                </a:lnTo>
                <a:lnTo>
                  <a:pt x="510184" y="197508"/>
                </a:lnTo>
                <a:close/>
              </a:path>
              <a:path w="1191260" h="1217930">
                <a:moveTo>
                  <a:pt x="367263" y="479488"/>
                </a:moveTo>
                <a:lnTo>
                  <a:pt x="186905" y="479488"/>
                </a:lnTo>
                <a:lnTo>
                  <a:pt x="494042" y="786752"/>
                </a:lnTo>
                <a:lnTo>
                  <a:pt x="670333" y="610260"/>
                </a:lnTo>
                <a:lnTo>
                  <a:pt x="498005" y="610260"/>
                </a:lnTo>
                <a:lnTo>
                  <a:pt x="367263" y="479488"/>
                </a:lnTo>
                <a:close/>
              </a:path>
              <a:path w="1191260" h="1217930">
                <a:moveTo>
                  <a:pt x="1129892" y="0"/>
                </a:moveTo>
                <a:lnTo>
                  <a:pt x="1079207" y="23825"/>
                </a:lnTo>
                <a:lnTo>
                  <a:pt x="722579" y="380441"/>
                </a:lnTo>
                <a:lnTo>
                  <a:pt x="503618" y="599643"/>
                </a:lnTo>
                <a:lnTo>
                  <a:pt x="500380" y="606717"/>
                </a:lnTo>
                <a:lnTo>
                  <a:pt x="498005" y="610260"/>
                </a:lnTo>
                <a:lnTo>
                  <a:pt x="670333" y="610260"/>
                </a:lnTo>
                <a:lnTo>
                  <a:pt x="794905" y="485546"/>
                </a:lnTo>
                <a:lnTo>
                  <a:pt x="939277" y="485546"/>
                </a:lnTo>
                <a:lnTo>
                  <a:pt x="935978" y="477688"/>
                </a:lnTo>
                <a:lnTo>
                  <a:pt x="913664" y="433727"/>
                </a:lnTo>
                <a:lnTo>
                  <a:pt x="887564" y="389750"/>
                </a:lnTo>
                <a:lnTo>
                  <a:pt x="892047" y="385978"/>
                </a:lnTo>
                <a:lnTo>
                  <a:pt x="950214" y="329641"/>
                </a:lnTo>
                <a:lnTo>
                  <a:pt x="1160868" y="118859"/>
                </a:lnTo>
                <a:lnTo>
                  <a:pt x="1189150" y="76721"/>
                </a:lnTo>
                <a:lnTo>
                  <a:pt x="1190744" y="58686"/>
                </a:lnTo>
                <a:lnTo>
                  <a:pt x="1186496" y="41013"/>
                </a:lnTo>
                <a:lnTo>
                  <a:pt x="1176604" y="24676"/>
                </a:lnTo>
                <a:lnTo>
                  <a:pt x="1154586" y="6294"/>
                </a:lnTo>
                <a:lnTo>
                  <a:pt x="1129892" y="0"/>
                </a:lnTo>
                <a:close/>
              </a:path>
              <a:path w="1191260" h="1217930">
                <a:moveTo>
                  <a:pt x="632271" y="321763"/>
                </a:moveTo>
                <a:lnTo>
                  <a:pt x="478274" y="321763"/>
                </a:lnTo>
                <a:lnTo>
                  <a:pt x="526073" y="322903"/>
                </a:lnTo>
                <a:lnTo>
                  <a:pt x="584826" y="331232"/>
                </a:lnTo>
                <a:lnTo>
                  <a:pt x="595025" y="331820"/>
                </a:lnTo>
                <a:lnTo>
                  <a:pt x="605164" y="331344"/>
                </a:lnTo>
                <a:lnTo>
                  <a:pt x="614921" y="329641"/>
                </a:lnTo>
                <a:lnTo>
                  <a:pt x="632271" y="321763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2044158" y="6460997"/>
            <a:ext cx="7520335" cy="1360"/>
          </a:xfrm>
          <a:prstGeom prst="line">
            <a:avLst/>
          </a:prstGeom>
          <a:ln w="476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Выручай Деньг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01" y="5984279"/>
            <a:ext cx="142875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Номер слайда 52"/>
          <p:cNvSpPr>
            <a:spLocks noGrp="1"/>
          </p:cNvSpPr>
          <p:nvPr>
            <p:ph type="sldNum" sz="quarter" idx="12"/>
          </p:nvPr>
        </p:nvSpPr>
        <p:spPr>
          <a:xfrm>
            <a:off x="7253093" y="5984279"/>
            <a:ext cx="2311400" cy="365125"/>
          </a:xfrm>
        </p:spPr>
        <p:txBody>
          <a:bodyPr/>
          <a:lstStyle/>
          <a:p>
            <a:fld id="{B80BBA46-9E30-432C-BEB6-E2E857F79A4B}" type="slidenum">
              <a:rPr lang="ru-RU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9</a:t>
            </a:fld>
            <a:endParaRPr lang="ru-RU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6634" y="1417922"/>
            <a:ext cx="500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</a:rPr>
              <a:t>руб.</a:t>
            </a:r>
          </a:p>
        </p:txBody>
      </p: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 flipH="1" flipV="1">
            <a:off x="4206578" y="2900401"/>
            <a:ext cx="376711" cy="57657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2105928" y="2900841"/>
            <a:ext cx="2100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44158" y="2470396"/>
            <a:ext cx="22365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Линия тренда роста продаж кредитных продуктов в 2017 г.</a:t>
            </a:r>
          </a:p>
        </p:txBody>
      </p:sp>
    </p:spTree>
    <p:extLst>
      <p:ext uri="{BB962C8B-B14F-4D97-AF65-F5344CB8AC3E}">
        <p14:creationId xmlns:p14="http://schemas.microsoft.com/office/powerpoint/2010/main" val="113978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4">
            <a:extLst>
              <a:ext uri="{FF2B5EF4-FFF2-40B4-BE49-F238E27FC236}">
                <a16:creationId xmlns:a16="http://schemas.microsoft.com/office/drawing/2014/main" xmlns="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5198411"/>
              </p:ext>
            </p:extLst>
          </p:nvPr>
        </p:nvGraphicFramePr>
        <p:xfrm>
          <a:off x="4786489" y="1859259"/>
          <a:ext cx="4039720" cy="3829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3">
            <a:extLst>
              <a:ext uri="{FF2B5EF4-FFF2-40B4-BE49-F238E27FC236}">
                <a16:creationId xmlns:a16="http://schemas.microsoft.com/office/drawing/2014/main" xmlns="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1620037"/>
              </p:ext>
            </p:extLst>
          </p:nvPr>
        </p:nvGraphicFramePr>
        <p:xfrm>
          <a:off x="424614" y="1883386"/>
          <a:ext cx="4226411" cy="3805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72278" y="804701"/>
            <a:ext cx="8212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defTabSz="227013">
              <a:buClr>
                <a:srgbClr val="17317B"/>
              </a:buClr>
            </a:pPr>
            <a:r>
              <a:rPr lang="ru-RU" sz="1200" b="1" i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 2016 г. МКК «Выручай-Деньги» выдала более 868,255 млн руб. займов – на 23% больше, чем в 2015 г.</a:t>
            </a:r>
          </a:p>
          <a:p>
            <a:pPr marL="0" lvl="3" defTabSz="227013">
              <a:buClr>
                <a:srgbClr val="17317B"/>
              </a:buClr>
            </a:pPr>
            <a:r>
              <a:rPr lang="ru-RU" sz="1200" b="1" i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 2017 г. компания планирует выдать свыше 1,3 млрд руб. займов.</a:t>
            </a:r>
            <a:endParaRPr lang="en-US" sz="1200" b="1" i="1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386372" y="335823"/>
            <a:ext cx="9533721" cy="40385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ru-RU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ПЛАН-2017 – БОЛЕЕ 1,3 МЛРД РУБЛЕЙ 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8584443" y="335823"/>
            <a:ext cx="980050" cy="468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404813" indent="-114300" algn="ctr">
              <a:lnSpc>
                <a:spcPct val="150000"/>
              </a:lnSpc>
              <a:spcBef>
                <a:spcPct val="0"/>
              </a:spcBef>
              <a:buClr>
                <a:srgbClr val="17317B"/>
              </a:buClr>
              <a:buFont typeface="Wingdings" pitchFamily="2" charset="2"/>
              <a:buChar char="§"/>
              <a:tabLst>
                <a:tab pos="346075" algn="l"/>
              </a:tabLst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2044158" y="6460997"/>
            <a:ext cx="7520335" cy="1360"/>
          </a:xfrm>
          <a:prstGeom prst="line">
            <a:avLst/>
          </a:prstGeom>
          <a:ln w="476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Выручай Деньг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01" y="5984279"/>
            <a:ext cx="142875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Номер слайда 52"/>
          <p:cNvSpPr>
            <a:spLocks noGrp="1"/>
          </p:cNvSpPr>
          <p:nvPr>
            <p:ph type="sldNum" sz="quarter" idx="12"/>
          </p:nvPr>
        </p:nvSpPr>
        <p:spPr>
          <a:xfrm>
            <a:off x="7253093" y="5984279"/>
            <a:ext cx="2311400" cy="365125"/>
          </a:xfrm>
        </p:spPr>
        <p:txBody>
          <a:bodyPr/>
          <a:lstStyle/>
          <a:p>
            <a:fld id="{B80BBA46-9E30-432C-BEB6-E2E857F79A4B}" type="slidenum">
              <a:rPr lang="ru-RU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10</a:t>
            </a:fld>
            <a:endParaRPr lang="ru-RU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bk object 17"/>
          <p:cNvSpPr/>
          <p:nvPr/>
        </p:nvSpPr>
        <p:spPr>
          <a:xfrm>
            <a:off x="8826209" y="163773"/>
            <a:ext cx="632108" cy="632933"/>
          </a:xfrm>
          <a:custGeom>
            <a:avLst/>
            <a:gdLst/>
            <a:ahLst/>
            <a:cxnLst/>
            <a:rect l="l" t="t" r="r" b="b"/>
            <a:pathLst>
              <a:path w="1191260" h="1217930">
                <a:moveTo>
                  <a:pt x="282929" y="892041"/>
                </a:moveTo>
                <a:lnTo>
                  <a:pt x="183349" y="892759"/>
                </a:lnTo>
                <a:lnTo>
                  <a:pt x="137279" y="911286"/>
                </a:lnTo>
                <a:lnTo>
                  <a:pt x="119735" y="957922"/>
                </a:lnTo>
                <a:lnTo>
                  <a:pt x="119661" y="1135574"/>
                </a:lnTo>
                <a:lnTo>
                  <a:pt x="119728" y="1151997"/>
                </a:lnTo>
                <a:lnTo>
                  <a:pt x="137317" y="1199951"/>
                </a:lnTo>
                <a:lnTo>
                  <a:pt x="181825" y="1217828"/>
                </a:lnTo>
                <a:lnTo>
                  <a:pt x="206728" y="1213171"/>
                </a:lnTo>
                <a:lnTo>
                  <a:pt x="226464" y="1200045"/>
                </a:lnTo>
                <a:lnTo>
                  <a:pt x="239588" y="1179884"/>
                </a:lnTo>
                <a:lnTo>
                  <a:pt x="244652" y="1154125"/>
                </a:lnTo>
                <a:lnTo>
                  <a:pt x="244703" y="1115415"/>
                </a:lnTo>
                <a:lnTo>
                  <a:pt x="734203" y="1115415"/>
                </a:lnTo>
                <a:lnTo>
                  <a:pt x="767466" y="1093394"/>
                </a:lnTo>
                <a:lnTo>
                  <a:pt x="804460" y="1063519"/>
                </a:lnTo>
                <a:lnTo>
                  <a:pt x="816419" y="1051965"/>
                </a:lnTo>
                <a:lnTo>
                  <a:pt x="507414" y="1051965"/>
                </a:lnTo>
                <a:lnTo>
                  <a:pt x="461217" y="1051399"/>
                </a:lnTo>
                <a:lnTo>
                  <a:pt x="418479" y="1045426"/>
                </a:lnTo>
                <a:lnTo>
                  <a:pt x="380499" y="1034690"/>
                </a:lnTo>
                <a:lnTo>
                  <a:pt x="348576" y="1019835"/>
                </a:lnTo>
                <a:lnTo>
                  <a:pt x="378953" y="1019835"/>
                </a:lnTo>
                <a:lnTo>
                  <a:pt x="381254" y="1019784"/>
                </a:lnTo>
                <a:lnTo>
                  <a:pt x="407102" y="1014330"/>
                </a:lnTo>
                <a:lnTo>
                  <a:pt x="427393" y="1001052"/>
                </a:lnTo>
                <a:lnTo>
                  <a:pt x="440682" y="981401"/>
                </a:lnTo>
                <a:lnTo>
                  <a:pt x="445528" y="956830"/>
                </a:lnTo>
                <a:lnTo>
                  <a:pt x="441023" y="931823"/>
                </a:lnTo>
                <a:lnTo>
                  <a:pt x="428120" y="911632"/>
                </a:lnTo>
                <a:lnTo>
                  <a:pt x="408163" y="898035"/>
                </a:lnTo>
                <a:lnTo>
                  <a:pt x="382498" y="892810"/>
                </a:lnTo>
                <a:lnTo>
                  <a:pt x="282929" y="892041"/>
                </a:lnTo>
                <a:close/>
              </a:path>
              <a:path w="1191260" h="1217930">
                <a:moveTo>
                  <a:pt x="734203" y="1115415"/>
                </a:moveTo>
                <a:lnTo>
                  <a:pt x="244703" y="1115415"/>
                </a:lnTo>
                <a:lnTo>
                  <a:pt x="292812" y="1135574"/>
                </a:lnTo>
                <a:lnTo>
                  <a:pt x="340248" y="1151997"/>
                </a:lnTo>
                <a:lnTo>
                  <a:pt x="386965" y="1164605"/>
                </a:lnTo>
                <a:lnTo>
                  <a:pt x="432918" y="1173318"/>
                </a:lnTo>
                <a:lnTo>
                  <a:pt x="478059" y="1178059"/>
                </a:lnTo>
                <a:lnTo>
                  <a:pt x="522342" y="1178748"/>
                </a:lnTo>
                <a:lnTo>
                  <a:pt x="565723" y="1175307"/>
                </a:lnTo>
                <a:lnTo>
                  <a:pt x="608154" y="1167657"/>
                </a:lnTo>
                <a:lnTo>
                  <a:pt x="649590" y="1155719"/>
                </a:lnTo>
                <a:lnTo>
                  <a:pt x="689985" y="1139415"/>
                </a:lnTo>
                <a:lnTo>
                  <a:pt x="729292" y="1118666"/>
                </a:lnTo>
                <a:lnTo>
                  <a:pt x="734203" y="1115415"/>
                </a:lnTo>
                <a:close/>
              </a:path>
              <a:path w="1191260" h="1217930">
                <a:moveTo>
                  <a:pt x="939277" y="485546"/>
                </a:moveTo>
                <a:lnTo>
                  <a:pt x="794905" y="485546"/>
                </a:lnTo>
                <a:lnTo>
                  <a:pt x="816383" y="518917"/>
                </a:lnTo>
                <a:lnTo>
                  <a:pt x="833713" y="556348"/>
                </a:lnTo>
                <a:lnTo>
                  <a:pt x="846541" y="597081"/>
                </a:lnTo>
                <a:lnTo>
                  <a:pt x="854515" y="640363"/>
                </a:lnTo>
                <a:lnTo>
                  <a:pt x="857283" y="685436"/>
                </a:lnTo>
                <a:lnTo>
                  <a:pt x="854493" y="731546"/>
                </a:lnTo>
                <a:lnTo>
                  <a:pt x="845790" y="777935"/>
                </a:lnTo>
                <a:lnTo>
                  <a:pt x="830824" y="823849"/>
                </a:lnTo>
                <a:lnTo>
                  <a:pt x="809242" y="868531"/>
                </a:lnTo>
                <a:lnTo>
                  <a:pt x="780636" y="911286"/>
                </a:lnTo>
                <a:lnTo>
                  <a:pt x="744816" y="951179"/>
                </a:lnTo>
                <a:lnTo>
                  <a:pt x="700811" y="987297"/>
                </a:lnTo>
                <a:lnTo>
                  <a:pt x="653769" y="1014791"/>
                </a:lnTo>
                <a:lnTo>
                  <a:pt x="604989" y="1034304"/>
                </a:lnTo>
                <a:lnTo>
                  <a:pt x="555771" y="1046481"/>
                </a:lnTo>
                <a:lnTo>
                  <a:pt x="507414" y="1051965"/>
                </a:lnTo>
                <a:lnTo>
                  <a:pt x="816419" y="1051965"/>
                </a:lnTo>
                <a:lnTo>
                  <a:pt x="874725" y="989647"/>
                </a:lnTo>
                <a:lnTo>
                  <a:pt x="905061" y="948942"/>
                </a:lnTo>
                <a:lnTo>
                  <a:pt x="930502" y="907751"/>
                </a:lnTo>
                <a:lnTo>
                  <a:pt x="951139" y="866112"/>
                </a:lnTo>
                <a:lnTo>
                  <a:pt x="967066" y="824065"/>
                </a:lnTo>
                <a:lnTo>
                  <a:pt x="978375" y="781649"/>
                </a:lnTo>
                <a:lnTo>
                  <a:pt x="985157" y="738903"/>
                </a:lnTo>
                <a:lnTo>
                  <a:pt x="987505" y="695866"/>
                </a:lnTo>
                <a:lnTo>
                  <a:pt x="985513" y="652577"/>
                </a:lnTo>
                <a:lnTo>
                  <a:pt x="979271" y="609076"/>
                </a:lnTo>
                <a:lnTo>
                  <a:pt x="968873" y="565401"/>
                </a:lnTo>
                <a:lnTo>
                  <a:pt x="954411" y="521592"/>
                </a:lnTo>
                <a:lnTo>
                  <a:pt x="939277" y="485546"/>
                </a:lnTo>
                <a:close/>
              </a:path>
              <a:path w="1191260" h="1217930">
                <a:moveTo>
                  <a:pt x="378953" y="1019835"/>
                </a:moveTo>
                <a:lnTo>
                  <a:pt x="348576" y="1019835"/>
                </a:lnTo>
                <a:lnTo>
                  <a:pt x="373615" y="1019953"/>
                </a:lnTo>
                <a:lnTo>
                  <a:pt x="378953" y="1019835"/>
                </a:lnTo>
                <a:close/>
              </a:path>
              <a:path w="1191260" h="1217930">
                <a:moveTo>
                  <a:pt x="510184" y="197508"/>
                </a:moveTo>
                <a:lnTo>
                  <a:pt x="459978" y="198211"/>
                </a:lnTo>
                <a:lnTo>
                  <a:pt x="409498" y="203911"/>
                </a:lnTo>
                <a:lnTo>
                  <a:pt x="362551" y="214070"/>
                </a:lnTo>
                <a:lnTo>
                  <a:pt x="317060" y="229005"/>
                </a:lnTo>
                <a:lnTo>
                  <a:pt x="273354" y="248416"/>
                </a:lnTo>
                <a:lnTo>
                  <a:pt x="231765" y="272002"/>
                </a:lnTo>
                <a:lnTo>
                  <a:pt x="192621" y="299462"/>
                </a:lnTo>
                <a:lnTo>
                  <a:pt x="156252" y="330496"/>
                </a:lnTo>
                <a:lnTo>
                  <a:pt x="122990" y="364804"/>
                </a:lnTo>
                <a:lnTo>
                  <a:pt x="93164" y="402083"/>
                </a:lnTo>
                <a:lnTo>
                  <a:pt x="67104" y="442035"/>
                </a:lnTo>
                <a:lnTo>
                  <a:pt x="45140" y="484358"/>
                </a:lnTo>
                <a:lnTo>
                  <a:pt x="27602" y="528752"/>
                </a:lnTo>
                <a:lnTo>
                  <a:pt x="14820" y="574916"/>
                </a:lnTo>
                <a:lnTo>
                  <a:pt x="6648" y="622352"/>
                </a:lnTo>
                <a:lnTo>
                  <a:pt x="3390" y="646259"/>
                </a:lnTo>
                <a:lnTo>
                  <a:pt x="0" y="670140"/>
                </a:lnTo>
                <a:lnTo>
                  <a:pt x="0" y="710996"/>
                </a:lnTo>
                <a:lnTo>
                  <a:pt x="7543" y="762787"/>
                </a:lnTo>
                <a:lnTo>
                  <a:pt x="15854" y="788093"/>
                </a:lnTo>
                <a:lnTo>
                  <a:pt x="31345" y="806816"/>
                </a:lnTo>
                <a:lnTo>
                  <a:pt x="52344" y="817603"/>
                </a:lnTo>
                <a:lnTo>
                  <a:pt x="77177" y="819099"/>
                </a:lnTo>
                <a:lnTo>
                  <a:pt x="101923" y="810495"/>
                </a:lnTo>
                <a:lnTo>
                  <a:pt x="120334" y="793654"/>
                </a:lnTo>
                <a:lnTo>
                  <a:pt x="130650" y="770746"/>
                </a:lnTo>
                <a:lnTo>
                  <a:pt x="131114" y="743940"/>
                </a:lnTo>
                <a:lnTo>
                  <a:pt x="126132" y="699607"/>
                </a:lnTo>
                <a:lnTo>
                  <a:pt x="127111" y="655824"/>
                </a:lnTo>
                <a:lnTo>
                  <a:pt x="133818" y="612627"/>
                </a:lnTo>
                <a:lnTo>
                  <a:pt x="146024" y="570052"/>
                </a:lnTo>
                <a:lnTo>
                  <a:pt x="164641" y="526213"/>
                </a:lnTo>
                <a:lnTo>
                  <a:pt x="175547" y="503549"/>
                </a:lnTo>
                <a:lnTo>
                  <a:pt x="186905" y="479488"/>
                </a:lnTo>
                <a:lnTo>
                  <a:pt x="367263" y="479488"/>
                </a:lnTo>
                <a:lnTo>
                  <a:pt x="278904" y="391109"/>
                </a:lnTo>
                <a:lnTo>
                  <a:pt x="279400" y="390664"/>
                </a:lnTo>
                <a:lnTo>
                  <a:pt x="341148" y="354187"/>
                </a:lnTo>
                <a:lnTo>
                  <a:pt x="385795" y="337239"/>
                </a:lnTo>
                <a:lnTo>
                  <a:pt x="431509" y="326486"/>
                </a:lnTo>
                <a:lnTo>
                  <a:pt x="478274" y="321763"/>
                </a:lnTo>
                <a:lnTo>
                  <a:pt x="632271" y="321763"/>
                </a:lnTo>
                <a:lnTo>
                  <a:pt x="632872" y="321490"/>
                </a:lnTo>
                <a:lnTo>
                  <a:pt x="646099" y="307897"/>
                </a:lnTo>
                <a:lnTo>
                  <a:pt x="654183" y="290034"/>
                </a:lnTo>
                <a:lnTo>
                  <a:pt x="656704" y="269074"/>
                </a:lnTo>
                <a:lnTo>
                  <a:pt x="653170" y="249535"/>
                </a:lnTo>
                <a:lnTo>
                  <a:pt x="643750" y="232786"/>
                </a:lnTo>
                <a:lnTo>
                  <a:pt x="629100" y="219849"/>
                </a:lnTo>
                <a:lnTo>
                  <a:pt x="609879" y="211747"/>
                </a:lnTo>
                <a:lnTo>
                  <a:pt x="560142" y="201966"/>
                </a:lnTo>
                <a:lnTo>
                  <a:pt x="510184" y="197508"/>
                </a:lnTo>
                <a:close/>
              </a:path>
              <a:path w="1191260" h="1217930">
                <a:moveTo>
                  <a:pt x="367263" y="479488"/>
                </a:moveTo>
                <a:lnTo>
                  <a:pt x="186905" y="479488"/>
                </a:lnTo>
                <a:lnTo>
                  <a:pt x="494042" y="786752"/>
                </a:lnTo>
                <a:lnTo>
                  <a:pt x="670333" y="610260"/>
                </a:lnTo>
                <a:lnTo>
                  <a:pt x="498005" y="610260"/>
                </a:lnTo>
                <a:lnTo>
                  <a:pt x="367263" y="479488"/>
                </a:lnTo>
                <a:close/>
              </a:path>
              <a:path w="1191260" h="1217930">
                <a:moveTo>
                  <a:pt x="1129892" y="0"/>
                </a:moveTo>
                <a:lnTo>
                  <a:pt x="1079207" y="23825"/>
                </a:lnTo>
                <a:lnTo>
                  <a:pt x="722579" y="380441"/>
                </a:lnTo>
                <a:lnTo>
                  <a:pt x="503618" y="599643"/>
                </a:lnTo>
                <a:lnTo>
                  <a:pt x="500380" y="606717"/>
                </a:lnTo>
                <a:lnTo>
                  <a:pt x="498005" y="610260"/>
                </a:lnTo>
                <a:lnTo>
                  <a:pt x="670333" y="610260"/>
                </a:lnTo>
                <a:lnTo>
                  <a:pt x="794905" y="485546"/>
                </a:lnTo>
                <a:lnTo>
                  <a:pt x="939277" y="485546"/>
                </a:lnTo>
                <a:lnTo>
                  <a:pt x="935978" y="477688"/>
                </a:lnTo>
                <a:lnTo>
                  <a:pt x="913664" y="433727"/>
                </a:lnTo>
                <a:lnTo>
                  <a:pt x="887564" y="389750"/>
                </a:lnTo>
                <a:lnTo>
                  <a:pt x="892047" y="385978"/>
                </a:lnTo>
                <a:lnTo>
                  <a:pt x="950214" y="329641"/>
                </a:lnTo>
                <a:lnTo>
                  <a:pt x="1160868" y="118859"/>
                </a:lnTo>
                <a:lnTo>
                  <a:pt x="1189150" y="76721"/>
                </a:lnTo>
                <a:lnTo>
                  <a:pt x="1190744" y="58686"/>
                </a:lnTo>
                <a:lnTo>
                  <a:pt x="1186496" y="41013"/>
                </a:lnTo>
                <a:lnTo>
                  <a:pt x="1176604" y="24676"/>
                </a:lnTo>
                <a:lnTo>
                  <a:pt x="1154586" y="6294"/>
                </a:lnTo>
                <a:lnTo>
                  <a:pt x="1129892" y="0"/>
                </a:lnTo>
                <a:close/>
              </a:path>
              <a:path w="1191260" h="1217930">
                <a:moveTo>
                  <a:pt x="632271" y="321763"/>
                </a:moveTo>
                <a:lnTo>
                  <a:pt x="478274" y="321763"/>
                </a:lnTo>
                <a:lnTo>
                  <a:pt x="526073" y="322903"/>
                </a:lnTo>
                <a:lnTo>
                  <a:pt x="584826" y="331232"/>
                </a:lnTo>
                <a:lnTo>
                  <a:pt x="595025" y="331820"/>
                </a:lnTo>
                <a:lnTo>
                  <a:pt x="605164" y="331344"/>
                </a:lnTo>
                <a:lnTo>
                  <a:pt x="614921" y="329641"/>
                </a:lnTo>
                <a:lnTo>
                  <a:pt x="632271" y="321763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2" descr="Выручай Деньги">
            <a:extLst>
              <a:ext uri="{FF2B5EF4-FFF2-40B4-BE49-F238E27FC236}">
                <a16:creationId xmlns:a16="http://schemas.microsoft.com/office/drawing/2014/main" xmlns="" id="{DC2A0F72-65A9-4079-9D4D-0237BC038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255" y="2253739"/>
            <a:ext cx="142875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C9CD9BB-59E1-4616-B125-1E0D13252178}"/>
              </a:ext>
            </a:extLst>
          </p:cNvPr>
          <p:cNvSpPr txBox="1"/>
          <p:nvPr/>
        </p:nvSpPr>
        <p:spPr>
          <a:xfrm rot="16200000">
            <a:off x="1030672" y="1654428"/>
            <a:ext cx="47679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300" dirty="0">
                <a:solidFill>
                  <a:srgbClr val="00B050"/>
                </a:solidFill>
              </a:rPr>
              <a:t>руб.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680D6E3B-C628-44EC-9381-5F3DB494D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372" y="2298309"/>
            <a:ext cx="1764556" cy="51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9BEDB09-D949-4D58-98C5-D5C6A17BFE02}"/>
              </a:ext>
            </a:extLst>
          </p:cNvPr>
          <p:cNvSpPr txBox="1"/>
          <p:nvPr/>
        </p:nvSpPr>
        <p:spPr>
          <a:xfrm rot="16200000">
            <a:off x="5363468" y="1657268"/>
            <a:ext cx="47679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300" dirty="0">
                <a:solidFill>
                  <a:srgbClr val="0070C0"/>
                </a:solidFill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635172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72279" y="804701"/>
            <a:ext cx="821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defTabSz="227013">
              <a:buClr>
                <a:srgbClr val="17317B"/>
              </a:buClr>
            </a:pPr>
            <a:r>
              <a:rPr lang="ru-RU" sz="1200" b="1" i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Условия инвестирования разрабатываются для каждого инвестора индивидуально</a:t>
            </a:r>
            <a:r>
              <a:rPr lang="en-US" sz="1200" b="1" i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b="1" i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исходя из</a:t>
            </a:r>
            <a:r>
              <a:rPr lang="en-US" sz="1200" b="1" i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i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целей инвестора, суммы, сроков инвестирования и капитализации</a:t>
            </a:r>
            <a:endParaRPr lang="en-US" sz="1200" b="1" i="1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386372" y="335823"/>
            <a:ext cx="9533721" cy="40385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ru-RU" sz="1600" b="1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ФОНДИРОВАНИЯ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8584443" y="335823"/>
            <a:ext cx="980050" cy="468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404813" indent="-114300" algn="ctr">
              <a:lnSpc>
                <a:spcPct val="150000"/>
              </a:lnSpc>
              <a:spcBef>
                <a:spcPct val="0"/>
              </a:spcBef>
              <a:buClr>
                <a:srgbClr val="17317B"/>
              </a:buClr>
              <a:buFont typeface="Wingdings" pitchFamily="2" charset="2"/>
              <a:buChar char="§"/>
              <a:tabLst>
                <a:tab pos="346075" algn="l"/>
              </a:tabLst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bk object 17"/>
          <p:cNvSpPr/>
          <p:nvPr/>
        </p:nvSpPr>
        <p:spPr>
          <a:xfrm>
            <a:off x="8826209" y="163773"/>
            <a:ext cx="632108" cy="632933"/>
          </a:xfrm>
          <a:custGeom>
            <a:avLst/>
            <a:gdLst/>
            <a:ahLst/>
            <a:cxnLst/>
            <a:rect l="l" t="t" r="r" b="b"/>
            <a:pathLst>
              <a:path w="1191260" h="1217930">
                <a:moveTo>
                  <a:pt x="282929" y="892041"/>
                </a:moveTo>
                <a:lnTo>
                  <a:pt x="183349" y="892759"/>
                </a:lnTo>
                <a:lnTo>
                  <a:pt x="137279" y="911286"/>
                </a:lnTo>
                <a:lnTo>
                  <a:pt x="119735" y="957922"/>
                </a:lnTo>
                <a:lnTo>
                  <a:pt x="119661" y="1135574"/>
                </a:lnTo>
                <a:lnTo>
                  <a:pt x="119728" y="1151997"/>
                </a:lnTo>
                <a:lnTo>
                  <a:pt x="137317" y="1199951"/>
                </a:lnTo>
                <a:lnTo>
                  <a:pt x="181825" y="1217828"/>
                </a:lnTo>
                <a:lnTo>
                  <a:pt x="206728" y="1213171"/>
                </a:lnTo>
                <a:lnTo>
                  <a:pt x="226464" y="1200045"/>
                </a:lnTo>
                <a:lnTo>
                  <a:pt x="239588" y="1179884"/>
                </a:lnTo>
                <a:lnTo>
                  <a:pt x="244652" y="1154125"/>
                </a:lnTo>
                <a:lnTo>
                  <a:pt x="244703" y="1115415"/>
                </a:lnTo>
                <a:lnTo>
                  <a:pt x="734203" y="1115415"/>
                </a:lnTo>
                <a:lnTo>
                  <a:pt x="767466" y="1093394"/>
                </a:lnTo>
                <a:lnTo>
                  <a:pt x="804460" y="1063519"/>
                </a:lnTo>
                <a:lnTo>
                  <a:pt x="816419" y="1051965"/>
                </a:lnTo>
                <a:lnTo>
                  <a:pt x="507414" y="1051965"/>
                </a:lnTo>
                <a:lnTo>
                  <a:pt x="461217" y="1051399"/>
                </a:lnTo>
                <a:lnTo>
                  <a:pt x="418479" y="1045426"/>
                </a:lnTo>
                <a:lnTo>
                  <a:pt x="380499" y="1034690"/>
                </a:lnTo>
                <a:lnTo>
                  <a:pt x="348576" y="1019835"/>
                </a:lnTo>
                <a:lnTo>
                  <a:pt x="378953" y="1019835"/>
                </a:lnTo>
                <a:lnTo>
                  <a:pt x="381254" y="1019784"/>
                </a:lnTo>
                <a:lnTo>
                  <a:pt x="407102" y="1014330"/>
                </a:lnTo>
                <a:lnTo>
                  <a:pt x="427393" y="1001052"/>
                </a:lnTo>
                <a:lnTo>
                  <a:pt x="440682" y="981401"/>
                </a:lnTo>
                <a:lnTo>
                  <a:pt x="445528" y="956830"/>
                </a:lnTo>
                <a:lnTo>
                  <a:pt x="441023" y="931823"/>
                </a:lnTo>
                <a:lnTo>
                  <a:pt x="428120" y="911632"/>
                </a:lnTo>
                <a:lnTo>
                  <a:pt x="408163" y="898035"/>
                </a:lnTo>
                <a:lnTo>
                  <a:pt x="382498" y="892810"/>
                </a:lnTo>
                <a:lnTo>
                  <a:pt x="282929" y="892041"/>
                </a:lnTo>
                <a:close/>
              </a:path>
              <a:path w="1191260" h="1217930">
                <a:moveTo>
                  <a:pt x="734203" y="1115415"/>
                </a:moveTo>
                <a:lnTo>
                  <a:pt x="244703" y="1115415"/>
                </a:lnTo>
                <a:lnTo>
                  <a:pt x="292812" y="1135574"/>
                </a:lnTo>
                <a:lnTo>
                  <a:pt x="340248" y="1151997"/>
                </a:lnTo>
                <a:lnTo>
                  <a:pt x="386965" y="1164605"/>
                </a:lnTo>
                <a:lnTo>
                  <a:pt x="432918" y="1173318"/>
                </a:lnTo>
                <a:lnTo>
                  <a:pt x="478059" y="1178059"/>
                </a:lnTo>
                <a:lnTo>
                  <a:pt x="522342" y="1178748"/>
                </a:lnTo>
                <a:lnTo>
                  <a:pt x="565723" y="1175307"/>
                </a:lnTo>
                <a:lnTo>
                  <a:pt x="608154" y="1167657"/>
                </a:lnTo>
                <a:lnTo>
                  <a:pt x="649590" y="1155719"/>
                </a:lnTo>
                <a:lnTo>
                  <a:pt x="689985" y="1139415"/>
                </a:lnTo>
                <a:lnTo>
                  <a:pt x="729292" y="1118666"/>
                </a:lnTo>
                <a:lnTo>
                  <a:pt x="734203" y="1115415"/>
                </a:lnTo>
                <a:close/>
              </a:path>
              <a:path w="1191260" h="1217930">
                <a:moveTo>
                  <a:pt x="939277" y="485546"/>
                </a:moveTo>
                <a:lnTo>
                  <a:pt x="794905" y="485546"/>
                </a:lnTo>
                <a:lnTo>
                  <a:pt x="816383" y="518917"/>
                </a:lnTo>
                <a:lnTo>
                  <a:pt x="833713" y="556348"/>
                </a:lnTo>
                <a:lnTo>
                  <a:pt x="846541" y="597081"/>
                </a:lnTo>
                <a:lnTo>
                  <a:pt x="854515" y="640363"/>
                </a:lnTo>
                <a:lnTo>
                  <a:pt x="857283" y="685436"/>
                </a:lnTo>
                <a:lnTo>
                  <a:pt x="854493" y="731546"/>
                </a:lnTo>
                <a:lnTo>
                  <a:pt x="845790" y="777935"/>
                </a:lnTo>
                <a:lnTo>
                  <a:pt x="830824" y="823849"/>
                </a:lnTo>
                <a:lnTo>
                  <a:pt x="809242" y="868531"/>
                </a:lnTo>
                <a:lnTo>
                  <a:pt x="780636" y="911286"/>
                </a:lnTo>
                <a:lnTo>
                  <a:pt x="744816" y="951179"/>
                </a:lnTo>
                <a:lnTo>
                  <a:pt x="700811" y="987297"/>
                </a:lnTo>
                <a:lnTo>
                  <a:pt x="653769" y="1014791"/>
                </a:lnTo>
                <a:lnTo>
                  <a:pt x="604989" y="1034304"/>
                </a:lnTo>
                <a:lnTo>
                  <a:pt x="555771" y="1046481"/>
                </a:lnTo>
                <a:lnTo>
                  <a:pt x="507414" y="1051965"/>
                </a:lnTo>
                <a:lnTo>
                  <a:pt x="816419" y="1051965"/>
                </a:lnTo>
                <a:lnTo>
                  <a:pt x="874725" y="989647"/>
                </a:lnTo>
                <a:lnTo>
                  <a:pt x="905061" y="948942"/>
                </a:lnTo>
                <a:lnTo>
                  <a:pt x="930502" y="907751"/>
                </a:lnTo>
                <a:lnTo>
                  <a:pt x="951139" y="866112"/>
                </a:lnTo>
                <a:lnTo>
                  <a:pt x="967066" y="824065"/>
                </a:lnTo>
                <a:lnTo>
                  <a:pt x="978375" y="781649"/>
                </a:lnTo>
                <a:lnTo>
                  <a:pt x="985157" y="738903"/>
                </a:lnTo>
                <a:lnTo>
                  <a:pt x="987505" y="695866"/>
                </a:lnTo>
                <a:lnTo>
                  <a:pt x="985513" y="652577"/>
                </a:lnTo>
                <a:lnTo>
                  <a:pt x="979271" y="609076"/>
                </a:lnTo>
                <a:lnTo>
                  <a:pt x="968873" y="565401"/>
                </a:lnTo>
                <a:lnTo>
                  <a:pt x="954411" y="521592"/>
                </a:lnTo>
                <a:lnTo>
                  <a:pt x="939277" y="485546"/>
                </a:lnTo>
                <a:close/>
              </a:path>
              <a:path w="1191260" h="1217930">
                <a:moveTo>
                  <a:pt x="378953" y="1019835"/>
                </a:moveTo>
                <a:lnTo>
                  <a:pt x="348576" y="1019835"/>
                </a:lnTo>
                <a:lnTo>
                  <a:pt x="373615" y="1019953"/>
                </a:lnTo>
                <a:lnTo>
                  <a:pt x="378953" y="1019835"/>
                </a:lnTo>
                <a:close/>
              </a:path>
              <a:path w="1191260" h="1217930">
                <a:moveTo>
                  <a:pt x="510184" y="197508"/>
                </a:moveTo>
                <a:lnTo>
                  <a:pt x="459978" y="198211"/>
                </a:lnTo>
                <a:lnTo>
                  <a:pt x="409498" y="203911"/>
                </a:lnTo>
                <a:lnTo>
                  <a:pt x="362551" y="214070"/>
                </a:lnTo>
                <a:lnTo>
                  <a:pt x="317060" y="229005"/>
                </a:lnTo>
                <a:lnTo>
                  <a:pt x="273354" y="248416"/>
                </a:lnTo>
                <a:lnTo>
                  <a:pt x="231765" y="272002"/>
                </a:lnTo>
                <a:lnTo>
                  <a:pt x="192621" y="299462"/>
                </a:lnTo>
                <a:lnTo>
                  <a:pt x="156252" y="330496"/>
                </a:lnTo>
                <a:lnTo>
                  <a:pt x="122990" y="364804"/>
                </a:lnTo>
                <a:lnTo>
                  <a:pt x="93164" y="402083"/>
                </a:lnTo>
                <a:lnTo>
                  <a:pt x="67104" y="442035"/>
                </a:lnTo>
                <a:lnTo>
                  <a:pt x="45140" y="484358"/>
                </a:lnTo>
                <a:lnTo>
                  <a:pt x="27602" y="528752"/>
                </a:lnTo>
                <a:lnTo>
                  <a:pt x="14820" y="574916"/>
                </a:lnTo>
                <a:lnTo>
                  <a:pt x="6648" y="622352"/>
                </a:lnTo>
                <a:lnTo>
                  <a:pt x="3390" y="646259"/>
                </a:lnTo>
                <a:lnTo>
                  <a:pt x="0" y="670140"/>
                </a:lnTo>
                <a:lnTo>
                  <a:pt x="0" y="710996"/>
                </a:lnTo>
                <a:lnTo>
                  <a:pt x="7543" y="762787"/>
                </a:lnTo>
                <a:lnTo>
                  <a:pt x="15854" y="788093"/>
                </a:lnTo>
                <a:lnTo>
                  <a:pt x="31345" y="806816"/>
                </a:lnTo>
                <a:lnTo>
                  <a:pt x="52344" y="817603"/>
                </a:lnTo>
                <a:lnTo>
                  <a:pt x="77177" y="819099"/>
                </a:lnTo>
                <a:lnTo>
                  <a:pt x="101923" y="810495"/>
                </a:lnTo>
                <a:lnTo>
                  <a:pt x="120334" y="793654"/>
                </a:lnTo>
                <a:lnTo>
                  <a:pt x="130650" y="770746"/>
                </a:lnTo>
                <a:lnTo>
                  <a:pt x="131114" y="743940"/>
                </a:lnTo>
                <a:lnTo>
                  <a:pt x="126132" y="699607"/>
                </a:lnTo>
                <a:lnTo>
                  <a:pt x="127111" y="655824"/>
                </a:lnTo>
                <a:lnTo>
                  <a:pt x="133818" y="612627"/>
                </a:lnTo>
                <a:lnTo>
                  <a:pt x="146024" y="570052"/>
                </a:lnTo>
                <a:lnTo>
                  <a:pt x="164641" y="526213"/>
                </a:lnTo>
                <a:lnTo>
                  <a:pt x="175547" y="503549"/>
                </a:lnTo>
                <a:lnTo>
                  <a:pt x="186905" y="479488"/>
                </a:lnTo>
                <a:lnTo>
                  <a:pt x="367263" y="479488"/>
                </a:lnTo>
                <a:lnTo>
                  <a:pt x="278904" y="391109"/>
                </a:lnTo>
                <a:lnTo>
                  <a:pt x="279400" y="390664"/>
                </a:lnTo>
                <a:lnTo>
                  <a:pt x="341148" y="354187"/>
                </a:lnTo>
                <a:lnTo>
                  <a:pt x="385795" y="337239"/>
                </a:lnTo>
                <a:lnTo>
                  <a:pt x="431509" y="326486"/>
                </a:lnTo>
                <a:lnTo>
                  <a:pt x="478274" y="321763"/>
                </a:lnTo>
                <a:lnTo>
                  <a:pt x="632271" y="321763"/>
                </a:lnTo>
                <a:lnTo>
                  <a:pt x="632872" y="321490"/>
                </a:lnTo>
                <a:lnTo>
                  <a:pt x="646099" y="307897"/>
                </a:lnTo>
                <a:lnTo>
                  <a:pt x="654183" y="290034"/>
                </a:lnTo>
                <a:lnTo>
                  <a:pt x="656704" y="269074"/>
                </a:lnTo>
                <a:lnTo>
                  <a:pt x="653170" y="249535"/>
                </a:lnTo>
                <a:lnTo>
                  <a:pt x="643750" y="232786"/>
                </a:lnTo>
                <a:lnTo>
                  <a:pt x="629100" y="219849"/>
                </a:lnTo>
                <a:lnTo>
                  <a:pt x="609879" y="211747"/>
                </a:lnTo>
                <a:lnTo>
                  <a:pt x="560142" y="201966"/>
                </a:lnTo>
                <a:lnTo>
                  <a:pt x="510184" y="197508"/>
                </a:lnTo>
                <a:close/>
              </a:path>
              <a:path w="1191260" h="1217930">
                <a:moveTo>
                  <a:pt x="367263" y="479488"/>
                </a:moveTo>
                <a:lnTo>
                  <a:pt x="186905" y="479488"/>
                </a:lnTo>
                <a:lnTo>
                  <a:pt x="494042" y="786752"/>
                </a:lnTo>
                <a:lnTo>
                  <a:pt x="670333" y="610260"/>
                </a:lnTo>
                <a:lnTo>
                  <a:pt x="498005" y="610260"/>
                </a:lnTo>
                <a:lnTo>
                  <a:pt x="367263" y="479488"/>
                </a:lnTo>
                <a:close/>
              </a:path>
              <a:path w="1191260" h="1217930">
                <a:moveTo>
                  <a:pt x="1129892" y="0"/>
                </a:moveTo>
                <a:lnTo>
                  <a:pt x="1079207" y="23825"/>
                </a:lnTo>
                <a:lnTo>
                  <a:pt x="722579" y="380441"/>
                </a:lnTo>
                <a:lnTo>
                  <a:pt x="503618" y="599643"/>
                </a:lnTo>
                <a:lnTo>
                  <a:pt x="500380" y="606717"/>
                </a:lnTo>
                <a:lnTo>
                  <a:pt x="498005" y="610260"/>
                </a:lnTo>
                <a:lnTo>
                  <a:pt x="670333" y="610260"/>
                </a:lnTo>
                <a:lnTo>
                  <a:pt x="794905" y="485546"/>
                </a:lnTo>
                <a:lnTo>
                  <a:pt x="939277" y="485546"/>
                </a:lnTo>
                <a:lnTo>
                  <a:pt x="935978" y="477688"/>
                </a:lnTo>
                <a:lnTo>
                  <a:pt x="913664" y="433727"/>
                </a:lnTo>
                <a:lnTo>
                  <a:pt x="887564" y="389750"/>
                </a:lnTo>
                <a:lnTo>
                  <a:pt x="892047" y="385978"/>
                </a:lnTo>
                <a:lnTo>
                  <a:pt x="950214" y="329641"/>
                </a:lnTo>
                <a:lnTo>
                  <a:pt x="1160868" y="118859"/>
                </a:lnTo>
                <a:lnTo>
                  <a:pt x="1189150" y="76721"/>
                </a:lnTo>
                <a:lnTo>
                  <a:pt x="1190744" y="58686"/>
                </a:lnTo>
                <a:lnTo>
                  <a:pt x="1186496" y="41013"/>
                </a:lnTo>
                <a:lnTo>
                  <a:pt x="1176604" y="24676"/>
                </a:lnTo>
                <a:lnTo>
                  <a:pt x="1154586" y="6294"/>
                </a:lnTo>
                <a:lnTo>
                  <a:pt x="1129892" y="0"/>
                </a:lnTo>
                <a:close/>
              </a:path>
              <a:path w="1191260" h="1217930">
                <a:moveTo>
                  <a:pt x="632271" y="321763"/>
                </a:moveTo>
                <a:lnTo>
                  <a:pt x="478274" y="321763"/>
                </a:lnTo>
                <a:lnTo>
                  <a:pt x="526073" y="322903"/>
                </a:lnTo>
                <a:lnTo>
                  <a:pt x="584826" y="331232"/>
                </a:lnTo>
                <a:lnTo>
                  <a:pt x="595025" y="331820"/>
                </a:lnTo>
                <a:lnTo>
                  <a:pt x="605164" y="331344"/>
                </a:lnTo>
                <a:lnTo>
                  <a:pt x="614921" y="329641"/>
                </a:lnTo>
                <a:lnTo>
                  <a:pt x="632271" y="321763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2044158" y="6460997"/>
            <a:ext cx="7520335" cy="1360"/>
          </a:xfrm>
          <a:prstGeom prst="line">
            <a:avLst/>
          </a:prstGeom>
          <a:ln w="476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Выручай День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01" y="5984279"/>
            <a:ext cx="142875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Номер слайда 52"/>
          <p:cNvSpPr>
            <a:spLocks noGrp="1"/>
          </p:cNvSpPr>
          <p:nvPr>
            <p:ph type="sldNum" sz="quarter" idx="12"/>
          </p:nvPr>
        </p:nvSpPr>
        <p:spPr>
          <a:xfrm>
            <a:off x="7253093" y="5984279"/>
            <a:ext cx="2311400" cy="365125"/>
          </a:xfrm>
        </p:spPr>
        <p:txBody>
          <a:bodyPr/>
          <a:lstStyle/>
          <a:p>
            <a:fld id="{B80BBA46-9E30-432C-BEB6-E2E857F79A4B}" type="slidenum">
              <a:rPr lang="ru-RU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11</a:t>
            </a:fld>
            <a:endParaRPr lang="ru-RU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object 24"/>
          <p:cNvSpPr txBox="1"/>
          <p:nvPr/>
        </p:nvSpPr>
        <p:spPr>
          <a:xfrm>
            <a:off x="408501" y="3243159"/>
            <a:ext cx="2183390" cy="16671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1755">
              <a:lnSpc>
                <a:spcPts val="1300"/>
              </a:lnSpc>
            </a:pPr>
            <a:r>
              <a:rPr lang="ru-RU" sz="1200" spc="-30" dirty="0">
                <a:solidFill>
                  <a:srgbClr val="231F20"/>
                </a:solidFill>
                <a:latin typeface="Arial"/>
                <a:cs typeface="Arial"/>
              </a:rPr>
              <a:t>Финансирование основной деятельности Компании осуществляется как за счет собственных средств, так и за счет привлеченных заемных средств и инвестиций.</a:t>
            </a:r>
          </a:p>
          <a:p>
            <a:pPr marL="12700" marR="71755">
              <a:lnSpc>
                <a:spcPts val="1300"/>
              </a:lnSpc>
            </a:pPr>
            <a:endParaRPr lang="ru-RU" sz="1200" spc="-3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 marR="71755">
              <a:lnSpc>
                <a:spcPts val="1300"/>
              </a:lnSpc>
            </a:pPr>
            <a:r>
              <a:rPr lang="ru-RU" sz="1200" spc="-30" dirty="0">
                <a:solidFill>
                  <a:srgbClr val="00B050"/>
                </a:solidFill>
                <a:latin typeface="Arial"/>
                <a:cs typeface="Arial"/>
              </a:rPr>
              <a:t>Доля собственных средств колеблется в диапазоне </a:t>
            </a:r>
            <a:r>
              <a:rPr lang="ru-RU" sz="1200" b="1" spc="-30" dirty="0">
                <a:solidFill>
                  <a:srgbClr val="00B050"/>
                </a:solidFill>
                <a:latin typeface="Arial"/>
                <a:cs typeface="Arial"/>
              </a:rPr>
              <a:t>30-35%,</a:t>
            </a:r>
            <a:r>
              <a:rPr lang="ru-RU" sz="1200" spc="-30" dirty="0">
                <a:solidFill>
                  <a:srgbClr val="00B050"/>
                </a:solidFill>
                <a:latin typeface="Arial"/>
                <a:cs typeface="Arial"/>
              </a:rPr>
              <a:t> а заемных – </a:t>
            </a:r>
            <a:r>
              <a:rPr lang="ru-RU" sz="1200" b="1" spc="-30" dirty="0">
                <a:solidFill>
                  <a:srgbClr val="00B050"/>
                </a:solidFill>
                <a:latin typeface="Arial"/>
                <a:cs typeface="Arial"/>
              </a:rPr>
              <a:t>65-70%</a:t>
            </a:r>
          </a:p>
        </p:txBody>
      </p:sp>
      <p:sp>
        <p:nvSpPr>
          <p:cNvPr id="11" name="object 25"/>
          <p:cNvSpPr txBox="1"/>
          <p:nvPr/>
        </p:nvSpPr>
        <p:spPr>
          <a:xfrm>
            <a:off x="2777051" y="3242550"/>
            <a:ext cx="2007235" cy="2500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тношении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ин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оров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мы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пр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д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живаемся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принципи</a:t>
            </a:r>
            <a:r>
              <a:rPr sz="1200" spc="11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2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альных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п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д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хо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д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ов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>
                <a:solidFill>
                  <a:srgbClr val="231F20"/>
                </a:solidFill>
                <a:latin typeface="Arial"/>
                <a:cs typeface="Arial"/>
              </a:rPr>
              <a:t>осно</a:t>
            </a:r>
            <a:r>
              <a:rPr sz="1200" spc="-25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200" spc="-4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2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200">
                <a:solidFill>
                  <a:srgbClr val="231F20"/>
                </a:solidFill>
                <a:latin typeface="Arial"/>
                <a:cs typeface="Arial"/>
              </a:rPr>
              <a:t>ндив</a:t>
            </a:r>
            <a:r>
              <a:rPr sz="1200" spc="-1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200" spc="-60">
                <a:solidFill>
                  <a:srgbClr val="231F20"/>
                </a:solidFill>
                <a:latin typeface="Arial"/>
                <a:cs typeface="Arial"/>
              </a:rPr>
              <a:t>д</a:t>
            </a:r>
            <a:r>
              <a:rPr sz="1200" spc="-100">
                <a:solidFill>
                  <a:srgbClr val="231F20"/>
                </a:solidFill>
                <a:latin typeface="Arial"/>
                <a:cs typeface="Arial"/>
              </a:rPr>
              <a:t>у</a:t>
            </a:r>
            <a:r>
              <a:rPr sz="1200" spc="-30">
                <a:solidFill>
                  <a:srgbClr val="231F20"/>
                </a:solidFill>
                <a:latin typeface="Arial"/>
                <a:cs typeface="Arial"/>
              </a:rPr>
              <a:t>ально</a:t>
            </a:r>
            <a:r>
              <a:rPr sz="1200" spc="-35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200" spc="-25">
                <a:solidFill>
                  <a:srgbClr val="231F20"/>
                </a:solidFill>
                <a:latin typeface="Arial"/>
                <a:cs typeface="Arial"/>
              </a:rPr>
              <a:t>ти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sz="1200" spc="15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2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>
                <a:solidFill>
                  <a:srgbClr val="231F20"/>
                </a:solidFill>
                <a:latin typeface="Arial"/>
                <a:cs typeface="Arial"/>
              </a:rPr>
              <a:t>взаи</a:t>
            </a:r>
            <a:r>
              <a:rPr lang="en-US" sz="1200" spc="-1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200" spc="-10">
                <a:solidFill>
                  <a:srgbClr val="231F20"/>
                </a:solidFill>
                <a:latin typeface="Arial"/>
                <a:cs typeface="Arial"/>
              </a:rPr>
              <a:t>мовы</a:t>
            </a:r>
            <a:r>
              <a:rPr sz="1200" spc="-25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200" spc="-65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200" spc="-5">
                <a:solidFill>
                  <a:srgbClr val="231F20"/>
                </a:solidFill>
                <a:latin typeface="Arial"/>
                <a:cs typeface="Arial"/>
              </a:rPr>
              <a:t>дно</a:t>
            </a:r>
            <a:r>
              <a:rPr sz="1200" spc="-2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200" spc="-4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200" spc="-30">
                <a:solidFill>
                  <a:srgbClr val="231F20"/>
                </a:solidFill>
                <a:latin typeface="Arial"/>
                <a:cs typeface="Arial"/>
              </a:rPr>
              <a:t> с</a:t>
            </a:r>
            <a:r>
              <a:rPr sz="1200" spc="-5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200" spc="-4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200" spc="-6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200" spc="-145">
                <a:solidFill>
                  <a:srgbClr val="231F20"/>
                </a:solidFill>
                <a:latin typeface="Arial"/>
                <a:cs typeface="Arial"/>
              </a:rPr>
              <a:t>у</a:t>
            </a:r>
            <a:r>
              <a:rPr sz="1200" spc="-40">
                <a:solidFill>
                  <a:srgbClr val="231F20"/>
                </a:solidFill>
                <a:latin typeface="Arial"/>
                <a:cs typeface="Arial"/>
              </a:rPr>
              <a:t>д</a:t>
            </a:r>
            <a:r>
              <a:rPr sz="1200" spc="10">
                <a:solidFill>
                  <a:srgbClr val="231F20"/>
                </a:solidFill>
                <a:latin typeface="Arial"/>
                <a:cs typeface="Arial"/>
              </a:rPr>
              <a:t>н</a:t>
            </a:r>
            <a:r>
              <a:rPr sz="120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200" spc="-15">
                <a:solidFill>
                  <a:srgbClr val="231F20"/>
                </a:solidFill>
                <a:latin typeface="Arial"/>
                <a:cs typeface="Arial"/>
              </a:rPr>
              <a:t>че</a:t>
            </a:r>
            <a:r>
              <a:rPr lang="en-US" sz="1200" spc="-15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200" spc="-25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200" spc="-30">
                <a:solidFill>
                  <a:srgbClr val="231F20"/>
                </a:solidFill>
                <a:latin typeface="Arial"/>
                <a:cs typeface="Arial"/>
              </a:rPr>
              <a:t>тва.</a:t>
            </a:r>
            <a:endParaRPr lang="ru-RU" sz="1200" spc="-30">
              <a:solidFill>
                <a:srgbClr val="231F20"/>
              </a:solidFill>
              <a:latin typeface="Arial"/>
              <a:cs typeface="Arial"/>
            </a:endParaRPr>
          </a:p>
          <a:p>
            <a:pPr marL="12700" marR="5080">
              <a:lnSpc>
                <a:spcPts val="1300"/>
              </a:lnSpc>
            </a:pPr>
            <a:endParaRPr lang="ru-RU" sz="1200" spc="-30">
              <a:solidFill>
                <a:srgbClr val="231F20"/>
              </a:solidFill>
              <a:latin typeface="Arial"/>
              <a:cs typeface="Arial"/>
            </a:endParaRPr>
          </a:p>
          <a:p>
            <a:pPr marL="12700" marR="5080">
              <a:lnSpc>
                <a:spcPts val="1300"/>
              </a:lnSpc>
            </a:pPr>
            <a:r>
              <a:rPr sz="1200" spc="-204">
                <a:solidFill>
                  <a:srgbClr val="231F20"/>
                </a:solidFill>
                <a:latin typeface="Arial"/>
                <a:cs typeface="Arial"/>
              </a:rPr>
              <a:t>У</a:t>
            </a:r>
            <a:r>
              <a:rPr sz="1200" spc="-20">
                <a:solidFill>
                  <a:srgbClr val="231F20"/>
                </a:solidFill>
                <a:latin typeface="Arial"/>
                <a:cs typeface="Arial"/>
              </a:rPr>
              <a:t>словия</a:t>
            </a:r>
            <a:r>
              <a:rPr sz="12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>
                <a:solidFill>
                  <a:srgbClr val="231F20"/>
                </a:solidFill>
                <a:latin typeface="Arial"/>
                <a:cs typeface="Arial"/>
              </a:rPr>
              <a:t>ин</a:t>
            </a:r>
            <a:r>
              <a:rPr sz="1200" spc="-5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200" spc="-3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200" spc="-35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200" spc="-25">
                <a:solidFill>
                  <a:srgbClr val="231F20"/>
                </a:solidFill>
                <a:latin typeface="Arial"/>
                <a:cs typeface="Arial"/>
              </a:rPr>
              <a:t>ти</a:t>
            </a:r>
            <a:r>
              <a:rPr sz="1200" spc="-15">
                <a:solidFill>
                  <a:srgbClr val="231F20"/>
                </a:solidFill>
                <a:latin typeface="Arial"/>
                <a:cs typeface="Arial"/>
              </a:rPr>
              <a:t>рования</a:t>
            </a:r>
            <a:r>
              <a:rPr sz="12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зраб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тыва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ю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ся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5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2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>
                <a:solidFill>
                  <a:srgbClr val="231F20"/>
                </a:solidFill>
                <a:latin typeface="Arial"/>
                <a:cs typeface="Arial"/>
              </a:rPr>
              <a:t>обсу</a:t>
            </a:r>
            <a:r>
              <a:rPr sz="1200" spc="-25">
                <a:solidFill>
                  <a:srgbClr val="231F20"/>
                </a:solidFill>
                <a:latin typeface="Arial"/>
                <a:cs typeface="Arial"/>
              </a:rPr>
              <a:t>ж</a:t>
            </a:r>
            <a:r>
              <a:rPr lang="ru-RU" sz="1200" spc="-25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200" spc="-40">
                <a:solidFill>
                  <a:srgbClr val="231F20"/>
                </a:solidFill>
                <a:latin typeface="Arial"/>
                <a:cs typeface="Arial"/>
              </a:rPr>
              <a:t>да</a:t>
            </a:r>
            <a:r>
              <a:rPr sz="1200" spc="-60">
                <a:solidFill>
                  <a:srgbClr val="231F20"/>
                </a:solidFill>
                <a:latin typeface="Arial"/>
                <a:cs typeface="Arial"/>
              </a:rPr>
              <a:t>ю</a:t>
            </a:r>
            <a:r>
              <a:rPr sz="1200" spc="-7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200" spc="-15">
                <a:solidFill>
                  <a:srgbClr val="231F20"/>
                </a:solidFill>
                <a:latin typeface="Arial"/>
                <a:cs typeface="Arial"/>
              </a:rPr>
              <a:t>ся</a:t>
            </a:r>
            <a:r>
              <a:rPr sz="12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>
                <a:solidFill>
                  <a:srgbClr val="00B050"/>
                </a:solidFill>
                <a:latin typeface="Arial"/>
                <a:cs typeface="Arial"/>
              </a:rPr>
              <a:t>для</a:t>
            </a:r>
            <a:r>
              <a:rPr lang="ru-RU" sz="120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spc="40">
                <a:solidFill>
                  <a:srgbClr val="00B050"/>
                </a:solidFill>
                <a:latin typeface="Arial"/>
                <a:cs typeface="Arial"/>
              </a:rPr>
              <a:t>к</a:t>
            </a:r>
            <a:r>
              <a:rPr sz="1200" spc="-5">
                <a:solidFill>
                  <a:srgbClr val="00B050"/>
                </a:solidFill>
                <a:latin typeface="Arial"/>
                <a:cs typeface="Arial"/>
              </a:rPr>
              <a:t>а</a:t>
            </a:r>
            <a:r>
              <a:rPr sz="1200" spc="0">
                <a:solidFill>
                  <a:srgbClr val="00B050"/>
                </a:solidFill>
                <a:latin typeface="Arial"/>
                <a:cs typeface="Arial"/>
              </a:rPr>
              <a:t>ж</a:t>
            </a:r>
            <a:r>
              <a:rPr sz="1200" spc="-60">
                <a:solidFill>
                  <a:srgbClr val="00B050"/>
                </a:solidFill>
                <a:latin typeface="Arial"/>
                <a:cs typeface="Arial"/>
              </a:rPr>
              <a:t>д</a:t>
            </a:r>
            <a:r>
              <a:rPr sz="1200" spc="10">
                <a:solidFill>
                  <a:srgbClr val="00B050"/>
                </a:solidFill>
                <a:latin typeface="Arial"/>
                <a:cs typeface="Arial"/>
              </a:rPr>
              <a:t>о</a:t>
            </a:r>
            <a:r>
              <a:rPr sz="1200" spc="-10">
                <a:solidFill>
                  <a:srgbClr val="00B050"/>
                </a:solidFill>
                <a:latin typeface="Arial"/>
                <a:cs typeface="Arial"/>
              </a:rPr>
              <a:t>г</a:t>
            </a:r>
            <a:r>
              <a:rPr sz="1200" spc="-40">
                <a:solidFill>
                  <a:srgbClr val="00B050"/>
                </a:solidFill>
                <a:latin typeface="Arial"/>
                <a:cs typeface="Arial"/>
              </a:rPr>
              <a:t>о</a:t>
            </a:r>
            <a:r>
              <a:rPr sz="1200" spc="-3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spc="10">
                <a:solidFill>
                  <a:srgbClr val="00B050"/>
                </a:solidFill>
                <a:latin typeface="Arial"/>
                <a:cs typeface="Arial"/>
              </a:rPr>
              <a:t>ин</a:t>
            </a:r>
            <a:r>
              <a:rPr sz="1200" spc="-5">
                <a:solidFill>
                  <a:srgbClr val="00B050"/>
                </a:solidFill>
                <a:latin typeface="Arial"/>
                <a:cs typeface="Arial"/>
              </a:rPr>
              <a:t>в</a:t>
            </a:r>
            <a:r>
              <a:rPr sz="1200" spc="-30">
                <a:solidFill>
                  <a:srgbClr val="00B050"/>
                </a:solidFill>
                <a:latin typeface="Arial"/>
                <a:cs typeface="Arial"/>
              </a:rPr>
              <a:t>е</a:t>
            </a:r>
            <a:r>
              <a:rPr sz="1200" spc="-35">
                <a:solidFill>
                  <a:srgbClr val="00B050"/>
                </a:solidFill>
                <a:latin typeface="Arial"/>
                <a:cs typeface="Arial"/>
              </a:rPr>
              <a:t>с</a:t>
            </a:r>
            <a:r>
              <a:rPr lang="ru-RU" sz="1200" spc="-35">
                <a:solidFill>
                  <a:srgbClr val="00B050"/>
                </a:solidFill>
                <a:latin typeface="Arial"/>
                <a:cs typeface="Arial"/>
              </a:rPr>
              <a:t>-</a:t>
            </a:r>
            <a:r>
              <a:rPr sz="1200" spc="-70">
                <a:solidFill>
                  <a:srgbClr val="00B050"/>
                </a:solidFill>
                <a:latin typeface="Arial"/>
                <a:cs typeface="Arial"/>
              </a:rPr>
              <a:t>т</a:t>
            </a:r>
            <a:r>
              <a:rPr sz="1200" spc="-35">
                <a:solidFill>
                  <a:srgbClr val="00B050"/>
                </a:solidFill>
                <a:latin typeface="Arial"/>
                <a:cs typeface="Arial"/>
              </a:rPr>
              <a:t>ора</a:t>
            </a:r>
            <a:r>
              <a:rPr sz="1200" spc="-3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spc="10">
                <a:solidFill>
                  <a:srgbClr val="00B050"/>
                </a:solidFill>
                <a:latin typeface="Arial"/>
                <a:cs typeface="Arial"/>
              </a:rPr>
              <a:t>и</a:t>
            </a:r>
            <a:r>
              <a:rPr sz="1200">
                <a:solidFill>
                  <a:srgbClr val="00B050"/>
                </a:solidFill>
                <a:latin typeface="Arial"/>
                <a:cs typeface="Arial"/>
              </a:rPr>
              <a:t>ндиви</a:t>
            </a:r>
            <a:r>
              <a:rPr sz="1200" spc="-60">
                <a:solidFill>
                  <a:srgbClr val="00B050"/>
                </a:solidFill>
                <a:latin typeface="Arial"/>
                <a:cs typeface="Arial"/>
              </a:rPr>
              <a:t>д</a:t>
            </a:r>
            <a:r>
              <a:rPr sz="1200" spc="-100">
                <a:solidFill>
                  <a:srgbClr val="00B050"/>
                </a:solidFill>
                <a:latin typeface="Arial"/>
                <a:cs typeface="Arial"/>
              </a:rPr>
              <a:t>у</a:t>
            </a:r>
            <a:r>
              <a:rPr sz="1200" spc="-30">
                <a:solidFill>
                  <a:srgbClr val="00B050"/>
                </a:solidFill>
                <a:latin typeface="Arial"/>
                <a:cs typeface="Arial"/>
              </a:rPr>
              <a:t>ально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х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дя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из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суммы,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>
                <a:solidFill>
                  <a:srgbClr val="231F20"/>
                </a:solidFill>
                <a:latin typeface="Arial"/>
                <a:cs typeface="Arial"/>
              </a:rPr>
              <a:t>сро</a:t>
            </a:r>
            <a:r>
              <a:rPr sz="1200" spc="-3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200" spc="-20">
                <a:solidFill>
                  <a:srgbClr val="231F20"/>
                </a:solidFill>
                <a:latin typeface="Arial"/>
                <a:cs typeface="Arial"/>
              </a:rPr>
              <a:t>ов</a:t>
            </a:r>
            <a:r>
              <a:rPr sz="12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>
                <a:solidFill>
                  <a:srgbClr val="231F20"/>
                </a:solidFill>
                <a:latin typeface="Arial"/>
                <a:cs typeface="Arial"/>
              </a:rPr>
              <a:t>ин</a:t>
            </a:r>
            <a:r>
              <a:rPr sz="1200" spc="-5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200" spc="-3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200" spc="-35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200" spc="-15">
                <a:solidFill>
                  <a:srgbClr val="231F20"/>
                </a:solidFill>
                <a:latin typeface="Arial"/>
                <a:cs typeface="Arial"/>
              </a:rPr>
              <a:t>ти</a:t>
            </a:r>
            <a:r>
              <a:rPr lang="ru-RU" sz="1200" spc="-15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200" spc="-15">
                <a:solidFill>
                  <a:srgbClr val="231F20"/>
                </a:solidFill>
                <a:latin typeface="Arial"/>
                <a:cs typeface="Arial"/>
              </a:rPr>
              <a:t>рования</a:t>
            </a:r>
            <a:r>
              <a:rPr sz="12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ап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ализации,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2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5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200" spc="5">
                <a:solidFill>
                  <a:srgbClr val="231F20"/>
                </a:solidFill>
                <a:latin typeface="Arial"/>
                <a:cs typeface="Arial"/>
              </a:rPr>
              <a:t>ак</a:t>
            </a:r>
            <a:r>
              <a:rPr sz="1200" spc="10">
                <a:solidFill>
                  <a:srgbClr val="231F20"/>
                </a:solidFill>
                <a:latin typeface="Arial"/>
                <a:cs typeface="Arial"/>
              </a:rPr>
              <a:t>ж</a:t>
            </a:r>
            <a:r>
              <a:rPr sz="1200" spc="-4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2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ц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лей,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орые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пресл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д</a:t>
            </a:r>
            <a:r>
              <a:rPr sz="1200" spc="-100" dirty="0">
                <a:solidFill>
                  <a:srgbClr val="231F20"/>
                </a:solidFill>
                <a:latin typeface="Arial"/>
                <a:cs typeface="Arial"/>
              </a:rPr>
              <a:t>у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ин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ор.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2" name="object 26"/>
          <p:cNvSpPr txBox="1"/>
          <p:nvPr/>
        </p:nvSpPr>
        <p:spPr>
          <a:xfrm>
            <a:off x="5040814" y="3241940"/>
            <a:ext cx="1870626" cy="2000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200" spc="5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200" spc="-1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200" spc="-65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200" spc="-20">
                <a:solidFill>
                  <a:srgbClr val="231F20"/>
                </a:solidFill>
                <a:latin typeface="Arial"/>
                <a:cs typeface="Arial"/>
              </a:rPr>
              <a:t>дня</a:t>
            </a:r>
            <a:r>
              <a:rPr sz="12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200" spc="-30">
                <a:solidFill>
                  <a:srgbClr val="231F20"/>
                </a:solidFill>
                <a:latin typeface="Arial"/>
                <a:cs typeface="Arial"/>
              </a:rPr>
              <a:t>компания</a:t>
            </a:r>
            <a:r>
              <a:rPr sz="1200" spc="-30">
                <a:solidFill>
                  <a:srgbClr val="231F20"/>
                </a:solidFill>
                <a:latin typeface="Arial"/>
                <a:cs typeface="Arial"/>
              </a:rPr>
              <a:t> с</a:t>
            </a:r>
            <a:r>
              <a:rPr sz="1200" spc="-5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200" spc="-4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200" spc="-6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200" spc="-145">
                <a:solidFill>
                  <a:srgbClr val="231F20"/>
                </a:solidFill>
                <a:latin typeface="Arial"/>
                <a:cs typeface="Arial"/>
              </a:rPr>
              <a:t>у</a:t>
            </a:r>
            <a:r>
              <a:rPr sz="1200" spc="-5">
                <a:solidFill>
                  <a:srgbClr val="231F20"/>
                </a:solidFill>
                <a:latin typeface="Arial"/>
                <a:cs typeface="Arial"/>
              </a:rPr>
              <a:t>дни</a:t>
            </a:r>
            <a:r>
              <a:rPr sz="1200" spc="-30">
                <a:solidFill>
                  <a:srgbClr val="231F20"/>
                </a:solidFill>
                <a:latin typeface="Arial"/>
                <a:cs typeface="Arial"/>
              </a:rPr>
              <a:t>чае</a:t>
            </a:r>
            <a:r>
              <a:rPr lang="ru-RU" sz="1200" spc="-3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2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2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200" spc="5">
                <a:solidFill>
                  <a:srgbClr val="00B050"/>
                </a:solidFill>
                <a:latin typeface="Arial"/>
                <a:cs typeface="Arial"/>
              </a:rPr>
              <a:t>рядом российских банков</a:t>
            </a:r>
            <a:r>
              <a:rPr sz="1200" spc="-45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12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231F20"/>
                </a:solidFill>
                <a:latin typeface="Arial"/>
                <a:cs typeface="Arial"/>
              </a:rPr>
              <a:t>в </a:t>
            </a:r>
            <a:r>
              <a:rPr sz="1200" spc="3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200" spc="-5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200" spc="-7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200" spc="-35">
                <a:solidFill>
                  <a:srgbClr val="231F20"/>
                </a:solidFill>
                <a:latin typeface="Arial"/>
                <a:cs typeface="Arial"/>
              </a:rPr>
              <a:t>ор</a:t>
            </a:r>
            <a:r>
              <a:rPr lang="ru-RU" sz="1200" spc="-35">
                <a:solidFill>
                  <a:srgbClr val="231F20"/>
                </a:solidFill>
                <a:latin typeface="Arial"/>
                <a:cs typeface="Arial"/>
              </a:rPr>
              <a:t>ых</a:t>
            </a:r>
            <a:r>
              <a:rPr sz="12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5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200" spc="-60">
                <a:solidFill>
                  <a:srgbClr val="231F20"/>
                </a:solidFill>
                <a:latin typeface="Arial"/>
                <a:cs typeface="Arial"/>
              </a:rPr>
              <a:t>д</a:t>
            </a:r>
            <a:r>
              <a:rPr sz="1200" spc="-30">
                <a:solidFill>
                  <a:srgbClr val="231F20"/>
                </a:solidFill>
                <a:latin typeface="Arial"/>
                <a:cs typeface="Arial"/>
              </a:rPr>
              <a:t>обрен</a:t>
            </a:r>
            <a:r>
              <a:rPr lang="ru-RU" sz="1200" spc="-30">
                <a:solidFill>
                  <a:srgbClr val="231F20"/>
                </a:solidFill>
                <a:latin typeface="Arial"/>
                <a:cs typeface="Arial"/>
              </a:rPr>
              <a:t>ы</a:t>
            </a:r>
            <a:r>
              <a:rPr sz="12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>
                <a:solidFill>
                  <a:srgbClr val="231F20"/>
                </a:solidFill>
                <a:latin typeface="Arial"/>
                <a:cs typeface="Arial"/>
              </a:rPr>
              <a:t>кр</a:t>
            </a:r>
            <a:r>
              <a:rPr sz="1200" spc="-3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lang="ru-RU" sz="1200" spc="-30">
                <a:solidFill>
                  <a:srgbClr val="231F20"/>
                </a:solidFill>
                <a:latin typeface="Arial"/>
                <a:cs typeface="Arial"/>
              </a:rPr>
              <a:t>- </a:t>
            </a:r>
            <a:r>
              <a:rPr sz="1200" spc="-15">
                <a:solidFill>
                  <a:srgbClr val="231F20"/>
                </a:solidFill>
                <a:latin typeface="Arial"/>
                <a:cs typeface="Arial"/>
              </a:rPr>
              <a:t>д</a:t>
            </a:r>
            <a:r>
              <a:rPr sz="1200" spc="-25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200" spc="-30">
                <a:solidFill>
                  <a:srgbClr val="231F20"/>
                </a:solidFill>
                <a:latin typeface="Arial"/>
                <a:cs typeface="Arial"/>
              </a:rPr>
              <a:t>тн</a:t>
            </a:r>
            <a:r>
              <a:rPr lang="ru-RU" sz="1200" spc="-30">
                <a:solidFill>
                  <a:srgbClr val="231F20"/>
                </a:solidFill>
                <a:latin typeface="Arial"/>
                <a:cs typeface="Arial"/>
              </a:rPr>
              <a:t>ые</a:t>
            </a:r>
            <a:r>
              <a:rPr sz="12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>
                <a:solidFill>
                  <a:srgbClr val="231F20"/>
                </a:solidFill>
                <a:latin typeface="Arial"/>
                <a:cs typeface="Arial"/>
              </a:rPr>
              <a:t>лини</a:t>
            </a:r>
            <a:r>
              <a:rPr lang="ru-RU" sz="1200" spc="-1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2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200" spc="-30">
                <a:solidFill>
                  <a:srgbClr val="231F20"/>
                </a:solidFill>
                <a:latin typeface="Arial"/>
                <a:cs typeface="Arial"/>
              </a:rPr>
              <a:t>на общую сумму  более </a:t>
            </a:r>
            <a:r>
              <a:rPr lang="ru-RU" sz="1200" b="1" spc="-55">
                <a:solidFill>
                  <a:srgbClr val="00B050"/>
                </a:solidFill>
                <a:latin typeface="Arial"/>
                <a:cs typeface="Arial"/>
              </a:rPr>
              <a:t>270</a:t>
            </a:r>
            <a:r>
              <a:rPr lang="ru-RU" sz="1200" b="1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b="1" spc="-30">
                <a:solidFill>
                  <a:srgbClr val="00B050"/>
                </a:solidFill>
                <a:latin typeface="Arial"/>
                <a:cs typeface="Arial"/>
              </a:rPr>
              <a:t>млн </a:t>
            </a:r>
            <a:r>
              <a:rPr sz="1200" b="1" spc="-35" dirty="0">
                <a:solidFill>
                  <a:srgbClr val="00B050"/>
                </a:solidFill>
                <a:latin typeface="Arial"/>
                <a:cs typeface="Arial"/>
              </a:rPr>
              <a:t>р</a:t>
            </a:r>
            <a:r>
              <a:rPr sz="1200" b="1" spc="-45" dirty="0">
                <a:solidFill>
                  <a:srgbClr val="00B050"/>
                </a:solidFill>
                <a:latin typeface="Arial"/>
                <a:cs typeface="Arial"/>
              </a:rPr>
              <a:t>уб.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2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75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200" spc="5">
                <a:solidFill>
                  <a:srgbClr val="231F20"/>
                </a:solidFill>
                <a:latin typeface="Arial"/>
                <a:cs typeface="Arial"/>
              </a:rPr>
              <a:t>ак</a:t>
            </a:r>
            <a:r>
              <a:rPr sz="1200" spc="10">
                <a:solidFill>
                  <a:srgbClr val="231F20"/>
                </a:solidFill>
                <a:latin typeface="Arial"/>
                <a:cs typeface="Arial"/>
              </a:rPr>
              <a:t>ж</a:t>
            </a:r>
            <a:r>
              <a:rPr sz="1200" spc="-4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2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2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200" spc="30">
                <a:solidFill>
                  <a:srgbClr val="00B050"/>
                </a:solidFill>
                <a:latin typeface="Arial"/>
                <a:cs typeface="Arial"/>
              </a:rPr>
              <a:t>между-народной группой </a:t>
            </a:r>
            <a:r>
              <a:rPr sz="1200" spc="-85">
                <a:solidFill>
                  <a:srgbClr val="00B050"/>
                </a:solidFill>
                <a:latin typeface="Arial"/>
                <a:cs typeface="Arial"/>
              </a:rPr>
              <a:t>F</a:t>
            </a:r>
            <a:r>
              <a:rPr sz="1200" spc="25">
                <a:solidFill>
                  <a:srgbClr val="00B050"/>
                </a:solidFill>
                <a:latin typeface="Arial"/>
                <a:cs typeface="Arial"/>
              </a:rPr>
              <a:t>ai</a:t>
            </a:r>
            <a:r>
              <a:rPr sz="1200" spc="-20">
                <a:solidFill>
                  <a:srgbClr val="00B050"/>
                </a:solidFill>
                <a:latin typeface="Arial"/>
                <a:cs typeface="Arial"/>
              </a:rPr>
              <a:t>r</a:t>
            </a:r>
            <a:r>
              <a:rPr sz="1200" spc="-5">
                <a:solidFill>
                  <a:srgbClr val="00B050"/>
                </a:solidFill>
                <a:latin typeface="Arial"/>
                <a:cs typeface="Arial"/>
              </a:rPr>
              <a:t>dip</a:t>
            </a:r>
            <a:r>
              <a:rPr sz="1200" spc="-3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en-US" sz="1200" spc="-30">
                <a:solidFill>
                  <a:srgbClr val="00B050"/>
                </a:solidFill>
                <a:latin typeface="Arial"/>
                <a:cs typeface="Arial"/>
              </a:rPr>
              <a:t>Group </a:t>
            </a:r>
            <a:r>
              <a:rPr lang="en-US" sz="1200" spc="-2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12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3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200" spc="-5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200" spc="-7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200" spc="-30">
                <a:solidFill>
                  <a:srgbClr val="231F20"/>
                </a:solidFill>
                <a:latin typeface="Arial"/>
                <a:cs typeface="Arial"/>
              </a:rPr>
              <a:t>орая </a:t>
            </a:r>
            <a:r>
              <a:rPr sz="1200" spc="10">
                <a:solidFill>
                  <a:srgbClr val="231F20"/>
                </a:solidFill>
                <a:latin typeface="Arial"/>
                <a:cs typeface="Arial"/>
              </a:rPr>
              <a:t>ин</a:t>
            </a:r>
            <a:r>
              <a:rPr sz="1200" spc="-5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200" spc="-3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200" spc="-35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200" spc="-30">
                <a:solidFill>
                  <a:srgbClr val="231F20"/>
                </a:solidFill>
                <a:latin typeface="Arial"/>
                <a:cs typeface="Arial"/>
              </a:rPr>
              <a:t>ти</a:t>
            </a:r>
            <a:r>
              <a:rPr lang="ru-RU" sz="1200" spc="-3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200" spc="-30">
                <a:solidFill>
                  <a:srgbClr val="231F20"/>
                </a:solidFill>
                <a:latin typeface="Arial"/>
                <a:cs typeface="Arial"/>
              </a:rPr>
              <a:t>ровала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в </a:t>
            </a:r>
            <a:r>
              <a:rPr sz="1200" spc="-3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200" spc="-4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200" spc="10">
                <a:solidFill>
                  <a:srgbClr val="231F20"/>
                </a:solidFill>
                <a:latin typeface="Arial"/>
                <a:cs typeface="Arial"/>
              </a:rPr>
              <a:t>зв</a:t>
            </a:r>
            <a:r>
              <a:rPr sz="1200" spc="5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200" spc="-30">
                <a:solidFill>
                  <a:srgbClr val="231F20"/>
                </a:solidFill>
                <a:latin typeface="Arial"/>
                <a:cs typeface="Arial"/>
              </a:rPr>
              <a:t>тие </a:t>
            </a:r>
            <a:r>
              <a:rPr lang="ru-RU" sz="1200" spc="-30">
                <a:solidFill>
                  <a:srgbClr val="231F20"/>
                </a:solidFill>
                <a:latin typeface="Arial"/>
                <a:cs typeface="Arial"/>
              </a:rPr>
              <a:t>МКК "</a:t>
            </a:r>
            <a:r>
              <a:rPr sz="1200" spc="-25">
                <a:solidFill>
                  <a:srgbClr val="231F20"/>
                </a:solidFill>
                <a:latin typeface="Arial"/>
                <a:cs typeface="Arial"/>
              </a:rPr>
              <a:t>Вы</a:t>
            </a:r>
            <a:r>
              <a:rPr sz="1200" spc="-35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200" spc="-95">
                <a:solidFill>
                  <a:srgbClr val="231F20"/>
                </a:solidFill>
                <a:latin typeface="Arial"/>
                <a:cs typeface="Arial"/>
              </a:rPr>
              <a:t>у</a:t>
            </a:r>
            <a:r>
              <a:rPr sz="1200" spc="15">
                <a:solidFill>
                  <a:srgbClr val="231F20"/>
                </a:solidFill>
                <a:latin typeface="Arial"/>
                <a:cs typeface="Arial"/>
              </a:rPr>
              <a:t>чай-Д</a:t>
            </a:r>
            <a:r>
              <a:rPr sz="1200">
                <a:solidFill>
                  <a:srgbClr val="231F20"/>
                </a:solidFill>
                <a:latin typeface="Arial"/>
                <a:cs typeface="Arial"/>
              </a:rPr>
              <a:t>еньги</a:t>
            </a:r>
            <a:r>
              <a:rPr lang="ru-RU" sz="1200">
                <a:solidFill>
                  <a:srgbClr val="231F20"/>
                </a:solidFill>
                <a:latin typeface="Arial"/>
                <a:cs typeface="Arial"/>
              </a:rPr>
              <a:t>"</a:t>
            </a:r>
            <a:r>
              <a:rPr sz="12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200" spc="-50">
                <a:solidFill>
                  <a:srgbClr val="00B050"/>
                </a:solidFill>
                <a:latin typeface="Arial"/>
                <a:cs typeface="Arial"/>
              </a:rPr>
              <a:t>свыше</a:t>
            </a:r>
            <a:r>
              <a:rPr sz="1200" spc="-3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ru-RU" sz="1200" b="1" spc="-55">
                <a:solidFill>
                  <a:srgbClr val="00B050"/>
                </a:solidFill>
                <a:latin typeface="Arial"/>
                <a:cs typeface="Arial"/>
              </a:rPr>
              <a:t>200</a:t>
            </a:r>
            <a:r>
              <a:rPr sz="1200" b="1" spc="-30">
                <a:solidFill>
                  <a:srgbClr val="00B050"/>
                </a:solidFill>
                <a:latin typeface="Arial"/>
                <a:cs typeface="Arial"/>
              </a:rPr>
              <a:t> млн </a:t>
            </a:r>
            <a:r>
              <a:rPr sz="1200" b="1" spc="-35" dirty="0">
                <a:solidFill>
                  <a:srgbClr val="00B050"/>
                </a:solidFill>
                <a:latin typeface="Arial"/>
                <a:cs typeface="Arial"/>
              </a:rPr>
              <a:t>р</a:t>
            </a:r>
            <a:r>
              <a:rPr sz="1200" b="1" spc="-55" dirty="0">
                <a:solidFill>
                  <a:srgbClr val="00B050"/>
                </a:solidFill>
                <a:latin typeface="Arial"/>
                <a:cs typeface="Arial"/>
              </a:rPr>
              <a:t>уб.</a:t>
            </a:r>
            <a:endParaRPr sz="1200" b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3" name="object 27"/>
          <p:cNvSpPr txBox="1"/>
          <p:nvPr/>
        </p:nvSpPr>
        <p:spPr>
          <a:xfrm>
            <a:off x="7304259" y="3241483"/>
            <a:ext cx="2007234" cy="2167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Для </a:t>
            </a:r>
            <a:r>
              <a:rPr sz="1200" spc="-15" dirty="0" err="1">
                <a:solidFill>
                  <a:srgbClr val="231F20"/>
                </a:solidFill>
                <a:latin typeface="Arial"/>
                <a:cs typeface="Arial"/>
              </a:rPr>
              <a:t>реализации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Arial"/>
                <a:cs typeface="Arial"/>
              </a:rPr>
              <a:t>планов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200" spc="-30" dirty="0">
                <a:solidFill>
                  <a:srgbClr val="231F20"/>
                </a:solidFill>
                <a:latin typeface="Arial"/>
                <a:cs typeface="Arial"/>
              </a:rPr>
              <a:t>компании </a:t>
            </a:r>
            <a:r>
              <a:rPr sz="1200" spc="-15" dirty="0" err="1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0" dirty="0">
                <a:solidFill>
                  <a:srgbClr val="231F20"/>
                </a:solidFill>
                <a:latin typeface="Arial"/>
                <a:cs typeface="Arial"/>
              </a:rPr>
              <a:t>у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л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чению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б</a:t>
            </a:r>
            <a:r>
              <a:rPr sz="1200" spc="-110" dirty="0">
                <a:solidFill>
                  <a:srgbClr val="231F20"/>
                </a:solidFill>
                <a:latin typeface="Arial"/>
                <a:cs typeface="Arial"/>
              </a:rPr>
              <a:t>ъ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ема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 err="1">
                <a:solidFill>
                  <a:srgbClr val="231F20"/>
                </a:solidFill>
                <a:latin typeface="Arial"/>
                <a:cs typeface="Arial"/>
              </a:rPr>
              <a:t>кр</a:t>
            </a:r>
            <a:r>
              <a:rPr sz="1200" spc="-30" dirty="0" err="1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200" spc="-15" dirty="0" err="1">
                <a:solidFill>
                  <a:srgbClr val="231F20"/>
                </a:solidFill>
                <a:latin typeface="Arial"/>
                <a:cs typeface="Arial"/>
              </a:rPr>
              <a:t>д</a:t>
            </a:r>
            <a:r>
              <a:rPr sz="1200" spc="-25" dirty="0" err="1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200" spc="-10" dirty="0" err="1">
                <a:solidFill>
                  <a:srgbClr val="231F20"/>
                </a:solidFill>
                <a:latin typeface="Arial"/>
                <a:cs typeface="Arial"/>
              </a:rPr>
              <a:t>тно</a:t>
            </a:r>
            <a:r>
              <a:rPr sz="1200" spc="-25" dirty="0" err="1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200" spc="-40" dirty="0" err="1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 err="1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1200" spc="-25" dirty="0" err="1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200" spc="-80" dirty="0" err="1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200" spc="-140" dirty="0" err="1">
                <a:solidFill>
                  <a:srgbClr val="231F20"/>
                </a:solidFill>
                <a:latin typeface="Arial"/>
                <a:cs typeface="Arial"/>
              </a:rPr>
              <a:t>ф</a:t>
            </a:r>
            <a:r>
              <a:rPr sz="1200" spc="-120" dirty="0" err="1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lang="ru-RU" sz="1200" spc="-12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200" spc="-45" dirty="0" err="1">
                <a:solidFill>
                  <a:srgbClr val="231F20"/>
                </a:solidFill>
                <a:latin typeface="Arial"/>
                <a:cs typeface="Arial"/>
              </a:rPr>
              <a:t>ля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200" spc="-60" dirty="0">
                <a:solidFill>
                  <a:srgbClr val="231F20"/>
                </a:solidFill>
                <a:latin typeface="Arial"/>
                <a:cs typeface="Arial"/>
              </a:rPr>
              <a:t>в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201</a:t>
            </a:r>
            <a:r>
              <a:rPr lang="ru-RU" sz="1200" spc="-55" dirty="0">
                <a:solidFill>
                  <a:srgbClr val="231F20"/>
                </a:solidFill>
                <a:latin typeface="Arial"/>
                <a:cs typeface="Arial"/>
              </a:rPr>
              <a:t>8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lang="ru-RU" sz="1200" spc="-6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200" spc="-30" dirty="0">
                <a:solidFill>
                  <a:srgbClr val="231F20"/>
                </a:solidFill>
                <a:latin typeface="Arial"/>
                <a:cs typeface="Arial"/>
              </a:rPr>
              <a:t>компании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 err="1">
                <a:solidFill>
                  <a:srgbClr val="231F20"/>
                </a:solidFill>
                <a:latin typeface="Arial"/>
                <a:cs typeface="Arial"/>
              </a:rPr>
              <a:t>тре</a:t>
            </a:r>
            <a:r>
              <a:rPr sz="1200" spc="-60" dirty="0" err="1">
                <a:solidFill>
                  <a:srgbClr val="231F20"/>
                </a:solidFill>
                <a:latin typeface="Arial"/>
                <a:cs typeface="Arial"/>
              </a:rPr>
              <a:t>б</a:t>
            </a:r>
            <a:r>
              <a:rPr sz="1200" spc="-100" dirty="0" err="1">
                <a:solidFill>
                  <a:srgbClr val="231F20"/>
                </a:solidFill>
                <a:latin typeface="Arial"/>
                <a:cs typeface="Arial"/>
              </a:rPr>
              <a:t>у</a:t>
            </a:r>
            <a:r>
              <a:rPr lang="ru-RU" sz="1200" spc="-10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200" spc="-50" dirty="0" err="1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200" spc="-70" dirty="0" err="1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200" spc="-15" dirty="0" err="1">
                <a:solidFill>
                  <a:srgbClr val="231F20"/>
                </a:solidFill>
                <a:latin typeface="Arial"/>
                <a:cs typeface="Arial"/>
              </a:rPr>
              <a:t>ся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60" dirty="0" err="1">
                <a:solidFill>
                  <a:srgbClr val="231F20"/>
                </a:solidFill>
                <a:latin typeface="Arial"/>
                <a:cs typeface="Arial"/>
              </a:rPr>
              <a:t>д</a:t>
            </a:r>
            <a:r>
              <a:rPr sz="1200" spc="-20" dirty="0" err="1">
                <a:solidFill>
                  <a:srgbClr val="231F20"/>
                </a:solidFill>
                <a:latin typeface="Arial"/>
                <a:cs typeface="Arial"/>
              </a:rPr>
              <a:t>оп</a:t>
            </a:r>
            <a:r>
              <a:rPr sz="1200" spc="-45" dirty="0" err="1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200" spc="-15" dirty="0" err="1">
                <a:solidFill>
                  <a:srgbClr val="231F20"/>
                </a:solidFill>
                <a:latin typeface="Arial"/>
                <a:cs typeface="Arial"/>
              </a:rPr>
              <a:t>лн</a:t>
            </a:r>
            <a:r>
              <a:rPr sz="1200" spc="-25" dirty="0" err="1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200" spc="-70" dirty="0" err="1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200" spc="-65" dirty="0" err="1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200" spc="-30" dirty="0" err="1">
                <a:solidFill>
                  <a:srgbClr val="231F20"/>
                </a:solidFill>
                <a:latin typeface="Arial"/>
                <a:cs typeface="Arial"/>
              </a:rPr>
              <a:t>льно</a:t>
            </a:r>
            <a:r>
              <a:rPr lang="ru-RU"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200" b="1" spc="-30" dirty="0">
                <a:solidFill>
                  <a:srgbClr val="00B050"/>
                </a:solidFill>
                <a:latin typeface="Arial"/>
                <a:cs typeface="Arial"/>
              </a:rPr>
              <a:t>850</a:t>
            </a:r>
            <a:r>
              <a:rPr sz="1200" b="1" spc="-3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b="1" spc="-30" dirty="0" err="1">
                <a:solidFill>
                  <a:srgbClr val="00B050"/>
                </a:solidFill>
                <a:latin typeface="Arial"/>
                <a:cs typeface="Arial"/>
              </a:rPr>
              <a:t>млн</a:t>
            </a:r>
            <a:r>
              <a:rPr sz="1200" b="1" spc="-3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00B050"/>
                </a:solidFill>
                <a:latin typeface="Arial"/>
                <a:cs typeface="Arial"/>
              </a:rPr>
              <a:t>р</a:t>
            </a:r>
            <a:r>
              <a:rPr sz="1200" b="1" spc="-45" dirty="0">
                <a:solidFill>
                  <a:srgbClr val="00B050"/>
                </a:solidFill>
                <a:latin typeface="Arial"/>
                <a:cs typeface="Arial"/>
              </a:rPr>
              <a:t>уб.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30" dirty="0" err="1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200" spc="-50" dirty="0" err="1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200" spc="-70" dirty="0" err="1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200" spc="-40" dirty="0" err="1">
                <a:solidFill>
                  <a:srgbClr val="231F20"/>
                </a:solidFill>
                <a:latin typeface="Arial"/>
                <a:cs typeface="Arial"/>
              </a:rPr>
              <a:t>орые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мы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40" dirty="0" err="1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200" spc="-50" dirty="0" err="1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200" spc="-70" dirty="0" err="1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200" spc="-30" dirty="0" err="1">
                <a:solidFill>
                  <a:srgbClr val="231F20"/>
                </a:solidFill>
                <a:latin typeface="Arial"/>
                <a:cs typeface="Arial"/>
              </a:rPr>
              <a:t>овы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 err="1">
                <a:solidFill>
                  <a:srgbClr val="231F20"/>
                </a:solidFill>
                <a:latin typeface="Arial"/>
                <a:cs typeface="Arial"/>
              </a:rPr>
              <a:t>при</a:t>
            </a:r>
            <a:r>
              <a:rPr sz="1200" spc="-10" dirty="0" err="1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200" spc="-20" dirty="0" err="1">
                <a:solidFill>
                  <a:srgbClr val="231F20"/>
                </a:solidFill>
                <a:latin typeface="Arial"/>
                <a:cs typeface="Arial"/>
              </a:rPr>
              <a:t>ле</a:t>
            </a:r>
            <a:r>
              <a:rPr sz="1200" spc="-30" dirty="0" err="1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200" spc="-50" dirty="0" err="1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200" spc="-45" dirty="0" err="1">
                <a:solidFill>
                  <a:srgbClr val="231F20"/>
                </a:solidFill>
                <a:latin typeface="Arial"/>
                <a:cs typeface="Arial"/>
              </a:rPr>
              <a:t>ть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 err="1">
                <a:solidFill>
                  <a:srgbClr val="00B050"/>
                </a:solidFill>
                <a:latin typeface="Arial"/>
                <a:cs typeface="Arial"/>
              </a:rPr>
              <a:t>на</a:t>
            </a:r>
            <a:r>
              <a:rPr sz="1200" spc="-3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dirty="0" err="1">
                <a:solidFill>
                  <a:srgbClr val="00B050"/>
                </a:solidFill>
                <a:latin typeface="Arial"/>
                <a:cs typeface="Arial"/>
              </a:rPr>
              <a:t>вы</a:t>
            </a:r>
            <a:r>
              <a:rPr sz="1200" spc="-15" dirty="0" err="1">
                <a:solidFill>
                  <a:srgbClr val="00B050"/>
                </a:solidFill>
                <a:latin typeface="Arial"/>
                <a:cs typeface="Arial"/>
              </a:rPr>
              <a:t>г</a:t>
            </a:r>
            <a:r>
              <a:rPr sz="1200" spc="-65" dirty="0" err="1">
                <a:solidFill>
                  <a:srgbClr val="00B050"/>
                </a:solidFill>
                <a:latin typeface="Arial"/>
                <a:cs typeface="Arial"/>
              </a:rPr>
              <a:t>о</a:t>
            </a:r>
            <a:r>
              <a:rPr sz="1200" spc="-30" dirty="0" err="1">
                <a:solidFill>
                  <a:srgbClr val="00B050"/>
                </a:solidFill>
                <a:latin typeface="Arial"/>
                <a:cs typeface="Arial"/>
              </a:rPr>
              <a:t>дных</a:t>
            </a:r>
            <a:r>
              <a:rPr sz="1200" spc="-3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ru-RU" sz="1200" spc="-3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spc="-40" dirty="0" err="1">
                <a:solidFill>
                  <a:srgbClr val="00B050"/>
                </a:solidFill>
                <a:latin typeface="Arial"/>
                <a:cs typeface="Arial"/>
              </a:rPr>
              <a:t>для</a:t>
            </a:r>
            <a:r>
              <a:rPr sz="1200" spc="-2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spc="-5" dirty="0" err="1">
                <a:solidFill>
                  <a:srgbClr val="00B050"/>
                </a:solidFill>
                <a:latin typeface="Arial"/>
                <a:cs typeface="Arial"/>
              </a:rPr>
              <a:t>кр</a:t>
            </a:r>
            <a:r>
              <a:rPr sz="1200" spc="-30" dirty="0" err="1">
                <a:solidFill>
                  <a:srgbClr val="00B050"/>
                </a:solidFill>
                <a:latin typeface="Arial"/>
                <a:cs typeface="Arial"/>
              </a:rPr>
              <a:t>е</a:t>
            </a:r>
            <a:r>
              <a:rPr sz="1200" spc="-15" dirty="0" err="1">
                <a:solidFill>
                  <a:srgbClr val="00B050"/>
                </a:solidFill>
                <a:latin typeface="Arial"/>
                <a:cs typeface="Arial"/>
              </a:rPr>
              <a:t>д</a:t>
            </a:r>
            <a:r>
              <a:rPr sz="1200" spc="-25" dirty="0" err="1">
                <a:solidFill>
                  <a:srgbClr val="00B050"/>
                </a:solidFill>
                <a:latin typeface="Arial"/>
                <a:cs typeface="Arial"/>
              </a:rPr>
              <a:t>и</a:t>
            </a:r>
            <a:r>
              <a:rPr sz="1200" spc="-70" dirty="0" err="1">
                <a:solidFill>
                  <a:srgbClr val="00B050"/>
                </a:solidFill>
                <a:latin typeface="Arial"/>
                <a:cs typeface="Arial"/>
              </a:rPr>
              <a:t>т</a:t>
            </a:r>
            <a:r>
              <a:rPr sz="1200" spc="-25" dirty="0" err="1">
                <a:solidFill>
                  <a:srgbClr val="00B050"/>
                </a:solidFill>
                <a:latin typeface="Arial"/>
                <a:cs typeface="Arial"/>
              </a:rPr>
              <a:t>оров</a:t>
            </a:r>
            <a:r>
              <a:rPr lang="en-US" sz="1200" spc="-2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spc="-100" dirty="0" err="1">
                <a:solidFill>
                  <a:srgbClr val="00B050"/>
                </a:solidFill>
                <a:latin typeface="Arial"/>
                <a:cs typeface="Arial"/>
              </a:rPr>
              <a:t>у</a:t>
            </a:r>
            <a:r>
              <a:rPr sz="1200" spc="-25" dirty="0" err="1">
                <a:solidFill>
                  <a:srgbClr val="00B050"/>
                </a:solidFill>
                <a:latin typeface="Arial"/>
                <a:cs typeface="Arial"/>
              </a:rPr>
              <a:t>словиях</a:t>
            </a:r>
            <a:r>
              <a:rPr lang="ru-RU" sz="1200" spc="-2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lang="ru-RU" sz="1200" spc="-3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 marR="5080">
              <a:lnSpc>
                <a:spcPts val="1300"/>
              </a:lnSpc>
            </a:pPr>
            <a:endParaRPr lang="ru-RU" sz="1200" spc="-3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 marR="5080">
              <a:lnSpc>
                <a:spcPts val="1300"/>
              </a:lnSpc>
            </a:pPr>
            <a:r>
              <a:rPr lang="ru-RU" sz="120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200" spc="40" dirty="0">
                <a:solidFill>
                  <a:srgbClr val="231F20"/>
                </a:solidFill>
                <a:latin typeface="Arial"/>
                <a:cs typeface="Arial"/>
              </a:rPr>
              <a:t>виде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 err="1">
                <a:solidFill>
                  <a:srgbClr val="231F20"/>
                </a:solidFill>
                <a:latin typeface="Arial"/>
                <a:cs typeface="Arial"/>
              </a:rPr>
              <a:t>обесп</a:t>
            </a:r>
            <a:r>
              <a:rPr sz="1200" spc="-40" dirty="0" err="1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200" spc="-5" dirty="0" err="1">
                <a:solidFill>
                  <a:srgbClr val="231F20"/>
                </a:solidFill>
                <a:latin typeface="Arial"/>
                <a:cs typeface="Arial"/>
              </a:rPr>
              <a:t>чения</a:t>
            </a:r>
            <a:r>
              <a:rPr lang="ru-RU" sz="1200" spc="-5" dirty="0">
                <a:solidFill>
                  <a:srgbClr val="231F20"/>
                </a:solidFill>
                <a:latin typeface="Arial"/>
                <a:cs typeface="Arial"/>
              </a:rPr>
              <a:t> мы </a:t>
            </a:r>
            <a:r>
              <a:rPr lang="ru-RU" sz="1200" spc="-20" dirty="0">
                <a:solidFill>
                  <a:srgbClr val="231F20"/>
                </a:solidFill>
                <a:latin typeface="Arial"/>
                <a:cs typeface="Arial"/>
              </a:rPr>
              <a:t>пр</a:t>
            </a:r>
            <a:r>
              <a:rPr lang="ru-RU" sz="1200" spc="-4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lang="ru-RU" sz="1200" spc="-25" dirty="0">
                <a:solidFill>
                  <a:srgbClr val="231F20"/>
                </a:solidFill>
                <a:latin typeface="Arial"/>
                <a:cs typeface="Arial"/>
              </a:rPr>
              <a:t>дла</a:t>
            </a:r>
            <a:r>
              <a:rPr lang="ru-RU" sz="1200" spc="-30" dirty="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lang="ru-RU" sz="1200" spc="-40" dirty="0">
                <a:solidFill>
                  <a:srgbClr val="231F20"/>
                </a:solidFill>
                <a:latin typeface="Arial"/>
                <a:cs typeface="Arial"/>
              </a:rPr>
              <a:t>аем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 err="1">
                <a:solidFill>
                  <a:srgbClr val="00B050"/>
                </a:solidFill>
                <a:latin typeface="Arial"/>
                <a:cs typeface="Arial"/>
              </a:rPr>
              <a:t>са</a:t>
            </a:r>
            <a:r>
              <a:rPr sz="1200" spc="-50" dirty="0" err="1">
                <a:solidFill>
                  <a:srgbClr val="00B050"/>
                </a:solidFill>
                <a:latin typeface="Arial"/>
                <a:cs typeface="Arial"/>
              </a:rPr>
              <a:t>м</a:t>
            </a:r>
            <a:r>
              <a:rPr sz="1200" spc="-65" dirty="0" err="1">
                <a:solidFill>
                  <a:srgbClr val="00B050"/>
                </a:solidFill>
                <a:latin typeface="Arial"/>
                <a:cs typeface="Arial"/>
              </a:rPr>
              <a:t>ую</a:t>
            </a:r>
            <a:r>
              <a:rPr sz="1200" spc="-3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spc="40" dirty="0" err="1">
                <a:solidFill>
                  <a:srgbClr val="00B050"/>
                </a:solidFill>
                <a:latin typeface="Arial"/>
                <a:cs typeface="Arial"/>
              </a:rPr>
              <a:t>к</a:t>
            </a:r>
            <a:r>
              <a:rPr sz="1200" spc="-50" dirty="0" err="1">
                <a:solidFill>
                  <a:srgbClr val="00B050"/>
                </a:solidFill>
                <a:latin typeface="Arial"/>
                <a:cs typeface="Arial"/>
              </a:rPr>
              <a:t>а</a:t>
            </a:r>
            <a:r>
              <a:rPr sz="1200" spc="-15" dirty="0" err="1">
                <a:solidFill>
                  <a:srgbClr val="00B050"/>
                </a:solidFill>
                <a:latin typeface="Arial"/>
                <a:cs typeface="Arial"/>
              </a:rPr>
              <a:t>че</a:t>
            </a:r>
            <a:r>
              <a:rPr sz="1200" spc="-25" dirty="0" err="1">
                <a:solidFill>
                  <a:srgbClr val="00B050"/>
                </a:solidFill>
                <a:latin typeface="Arial"/>
                <a:cs typeface="Arial"/>
              </a:rPr>
              <a:t>с</a:t>
            </a:r>
            <a:r>
              <a:rPr lang="ru-RU" sz="1200" spc="-25" dirty="0">
                <a:solidFill>
                  <a:srgbClr val="00B050"/>
                </a:solidFill>
                <a:latin typeface="Arial"/>
                <a:cs typeface="Arial"/>
              </a:rPr>
              <a:t>т-</a:t>
            </a:r>
            <a:r>
              <a:rPr sz="1200" spc="-40" dirty="0" err="1">
                <a:solidFill>
                  <a:srgbClr val="00B050"/>
                </a:solidFill>
                <a:latin typeface="Arial"/>
                <a:cs typeface="Arial"/>
              </a:rPr>
              <a:t>в</a:t>
            </a:r>
            <a:r>
              <a:rPr sz="1200" spc="-10" dirty="0" err="1">
                <a:solidFill>
                  <a:srgbClr val="00B050"/>
                </a:solidFill>
                <a:latin typeface="Arial"/>
                <a:cs typeface="Arial"/>
              </a:rPr>
              <a:t>ен</a:t>
            </a:r>
            <a:r>
              <a:rPr sz="1200" spc="-20" dirty="0" err="1">
                <a:solidFill>
                  <a:srgbClr val="00B050"/>
                </a:solidFill>
                <a:latin typeface="Arial"/>
                <a:cs typeface="Arial"/>
              </a:rPr>
              <a:t>н</a:t>
            </a:r>
            <a:r>
              <a:rPr sz="1200" spc="-65" dirty="0" err="1">
                <a:solidFill>
                  <a:srgbClr val="00B050"/>
                </a:solidFill>
                <a:latin typeface="Arial"/>
                <a:cs typeface="Arial"/>
              </a:rPr>
              <a:t>ую</a:t>
            </a:r>
            <a:r>
              <a:rPr sz="1200" spc="-3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spc="-60" dirty="0" err="1">
                <a:solidFill>
                  <a:srgbClr val="00B050"/>
                </a:solidFill>
                <a:latin typeface="Arial"/>
                <a:cs typeface="Arial"/>
              </a:rPr>
              <a:t>д</a:t>
            </a:r>
            <a:r>
              <a:rPr sz="1200" spc="-65" dirty="0" err="1">
                <a:solidFill>
                  <a:srgbClr val="00B050"/>
                </a:solidFill>
                <a:latin typeface="Arial"/>
                <a:cs typeface="Arial"/>
              </a:rPr>
              <a:t>о</a:t>
            </a:r>
            <a:r>
              <a:rPr sz="1200" spc="-55" dirty="0" err="1">
                <a:solidFill>
                  <a:srgbClr val="00B050"/>
                </a:solidFill>
                <a:latin typeface="Arial"/>
                <a:cs typeface="Arial"/>
              </a:rPr>
              <a:t>лю</a:t>
            </a:r>
            <a:r>
              <a:rPr sz="1200" spc="-3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spc="-5" dirty="0" err="1">
                <a:solidFill>
                  <a:srgbClr val="00B050"/>
                </a:solidFill>
                <a:latin typeface="Arial"/>
                <a:cs typeface="Arial"/>
              </a:rPr>
              <a:t>кр</a:t>
            </a:r>
            <a:r>
              <a:rPr sz="1200" spc="-30" dirty="0" err="1">
                <a:solidFill>
                  <a:srgbClr val="00B050"/>
                </a:solidFill>
                <a:latin typeface="Arial"/>
                <a:cs typeface="Arial"/>
              </a:rPr>
              <a:t>е</a:t>
            </a:r>
            <a:r>
              <a:rPr sz="1200" spc="-15" dirty="0" err="1">
                <a:solidFill>
                  <a:srgbClr val="00B050"/>
                </a:solidFill>
                <a:latin typeface="Arial"/>
                <a:cs typeface="Arial"/>
              </a:rPr>
              <a:t>д</a:t>
            </a:r>
            <a:r>
              <a:rPr sz="1200" spc="-25" dirty="0" err="1">
                <a:solidFill>
                  <a:srgbClr val="00B050"/>
                </a:solidFill>
                <a:latin typeface="Arial"/>
                <a:cs typeface="Arial"/>
              </a:rPr>
              <a:t>и</a:t>
            </a:r>
            <a:r>
              <a:rPr sz="1200" spc="-10" dirty="0" err="1">
                <a:solidFill>
                  <a:srgbClr val="00B050"/>
                </a:solidFill>
                <a:latin typeface="Arial"/>
                <a:cs typeface="Arial"/>
              </a:rPr>
              <a:t>тно</a:t>
            </a:r>
            <a:r>
              <a:rPr sz="1200" spc="-25" dirty="0" err="1">
                <a:solidFill>
                  <a:srgbClr val="00B050"/>
                </a:solidFill>
                <a:latin typeface="Arial"/>
                <a:cs typeface="Arial"/>
              </a:rPr>
              <a:t>г</a:t>
            </a:r>
            <a:r>
              <a:rPr sz="1200" spc="-40" dirty="0" err="1">
                <a:solidFill>
                  <a:srgbClr val="00B050"/>
                </a:solidFill>
                <a:latin typeface="Arial"/>
                <a:cs typeface="Arial"/>
              </a:rPr>
              <a:t>о</a:t>
            </a:r>
            <a:r>
              <a:rPr sz="1200" spc="-3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spc="-15" dirty="0" err="1">
                <a:solidFill>
                  <a:srgbClr val="00B050"/>
                </a:solidFill>
                <a:latin typeface="Arial"/>
                <a:cs typeface="Arial"/>
              </a:rPr>
              <a:t>по</a:t>
            </a:r>
            <a:r>
              <a:rPr sz="1200" spc="-25" dirty="0" err="1">
                <a:solidFill>
                  <a:srgbClr val="00B050"/>
                </a:solidFill>
                <a:latin typeface="Arial"/>
                <a:cs typeface="Arial"/>
              </a:rPr>
              <a:t>р</a:t>
            </a:r>
            <a:r>
              <a:rPr sz="1200" spc="-80" dirty="0" err="1">
                <a:solidFill>
                  <a:srgbClr val="00B050"/>
                </a:solidFill>
                <a:latin typeface="Arial"/>
                <a:cs typeface="Arial"/>
              </a:rPr>
              <a:t>т</a:t>
            </a:r>
            <a:r>
              <a:rPr sz="1200" spc="-140" dirty="0" err="1">
                <a:solidFill>
                  <a:srgbClr val="00B050"/>
                </a:solidFill>
                <a:latin typeface="Arial"/>
                <a:cs typeface="Arial"/>
              </a:rPr>
              <a:t>ф</a:t>
            </a:r>
            <a:r>
              <a:rPr sz="1200" spc="-120" dirty="0" err="1">
                <a:solidFill>
                  <a:srgbClr val="00B050"/>
                </a:solidFill>
                <a:latin typeface="Arial"/>
                <a:cs typeface="Arial"/>
              </a:rPr>
              <a:t>е</a:t>
            </a:r>
            <a:r>
              <a:rPr sz="1200" spc="-35" dirty="0" err="1">
                <a:solidFill>
                  <a:srgbClr val="00B050"/>
                </a:solidFill>
                <a:latin typeface="Arial"/>
                <a:cs typeface="Arial"/>
              </a:rPr>
              <a:t>ля</a:t>
            </a:r>
            <a:r>
              <a:rPr lang="ru-RU" sz="1200" spc="-35" dirty="0">
                <a:solidFill>
                  <a:srgbClr val="231F20"/>
                </a:solidFill>
                <a:latin typeface="Arial"/>
                <a:cs typeface="Arial"/>
              </a:rPr>
              <a:t> компании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4" name="object 42"/>
          <p:cNvSpPr/>
          <p:nvPr/>
        </p:nvSpPr>
        <p:spPr>
          <a:xfrm flipV="1">
            <a:off x="408501" y="2887240"/>
            <a:ext cx="1804401" cy="45719"/>
          </a:xfrm>
          <a:custGeom>
            <a:avLst/>
            <a:gdLst/>
            <a:ahLst/>
            <a:cxnLst/>
            <a:rect l="l" t="t" r="r" b="b"/>
            <a:pathLst>
              <a:path w="2007870">
                <a:moveTo>
                  <a:pt x="0" y="0"/>
                </a:moveTo>
                <a:lnTo>
                  <a:pt x="2007641" y="0"/>
                </a:lnTo>
              </a:path>
            </a:pathLst>
          </a:custGeom>
          <a:ln w="6350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4"/>
          <p:cNvSpPr/>
          <p:nvPr/>
        </p:nvSpPr>
        <p:spPr>
          <a:xfrm>
            <a:off x="2777050" y="2909213"/>
            <a:ext cx="2007235" cy="45719"/>
          </a:xfrm>
          <a:custGeom>
            <a:avLst/>
            <a:gdLst/>
            <a:ahLst/>
            <a:cxnLst/>
            <a:rect l="l" t="t" r="r" b="b"/>
            <a:pathLst>
              <a:path w="2007870">
                <a:moveTo>
                  <a:pt x="0" y="0"/>
                </a:moveTo>
                <a:lnTo>
                  <a:pt x="2007641" y="0"/>
                </a:lnTo>
              </a:path>
            </a:pathLst>
          </a:custGeom>
          <a:ln w="6350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5"/>
          <p:cNvSpPr/>
          <p:nvPr/>
        </p:nvSpPr>
        <p:spPr>
          <a:xfrm flipV="1">
            <a:off x="5025106" y="2872239"/>
            <a:ext cx="1969460" cy="59832"/>
          </a:xfrm>
          <a:custGeom>
            <a:avLst/>
            <a:gdLst/>
            <a:ahLst/>
            <a:cxnLst/>
            <a:rect l="l" t="t" r="r" b="b"/>
            <a:pathLst>
              <a:path w="2007870">
                <a:moveTo>
                  <a:pt x="0" y="0"/>
                </a:moveTo>
                <a:lnTo>
                  <a:pt x="2007641" y="0"/>
                </a:lnTo>
              </a:path>
            </a:pathLst>
          </a:custGeom>
          <a:ln w="3175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5"/>
          <p:cNvSpPr/>
          <p:nvPr/>
        </p:nvSpPr>
        <p:spPr>
          <a:xfrm flipV="1">
            <a:off x="7304258" y="2864380"/>
            <a:ext cx="1787143" cy="45719"/>
          </a:xfrm>
          <a:custGeom>
            <a:avLst/>
            <a:gdLst/>
            <a:ahLst/>
            <a:cxnLst/>
            <a:rect l="l" t="t" r="r" b="b"/>
            <a:pathLst>
              <a:path w="2007870">
                <a:moveTo>
                  <a:pt x="0" y="0"/>
                </a:moveTo>
                <a:lnTo>
                  <a:pt x="2007641" y="0"/>
                </a:lnTo>
              </a:path>
            </a:pathLst>
          </a:custGeom>
          <a:ln w="3175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35"/>
          <p:cNvSpPr txBox="1"/>
          <p:nvPr/>
        </p:nvSpPr>
        <p:spPr>
          <a:xfrm>
            <a:off x="7344620" y="2427055"/>
            <a:ext cx="2219873" cy="194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30225" lvl="0">
              <a:lnSpc>
                <a:spcPct val="78700"/>
              </a:lnSpc>
            </a:pPr>
            <a:r>
              <a:rPr lang="en-US" sz="1600" b="1" spc="5" dirty="0">
                <a:solidFill>
                  <a:srgbClr val="231F20"/>
                </a:solidFill>
                <a:latin typeface="Trebuchet MS"/>
                <a:cs typeface="Trebuchet MS"/>
              </a:rPr>
              <a:t>RUR</a:t>
            </a:r>
            <a:r>
              <a:rPr lang="ru-RU" sz="1600" b="1" spc="5" dirty="0">
                <a:solidFill>
                  <a:srgbClr val="231F20"/>
                </a:solidFill>
                <a:latin typeface="Trebuchet MS"/>
                <a:cs typeface="Trebuchet MS"/>
              </a:rPr>
              <a:t> 850 </a:t>
            </a:r>
            <a:r>
              <a:rPr lang="en-US" sz="1600" b="1" spc="5" dirty="0" err="1">
                <a:solidFill>
                  <a:srgbClr val="231F20"/>
                </a:solidFill>
                <a:latin typeface="Trebuchet MS"/>
                <a:cs typeface="Trebuchet MS"/>
              </a:rPr>
              <a:t>mln</a:t>
            </a:r>
            <a:endParaRPr sz="1600" dirty="0">
              <a:solidFill>
                <a:srgbClr val="2AB673"/>
              </a:solidFill>
              <a:latin typeface="Tahoma"/>
              <a:cs typeface="Tahoma"/>
            </a:endParaRPr>
          </a:p>
        </p:txBody>
      </p:sp>
      <p:pic>
        <p:nvPicPr>
          <p:cNvPr id="1030" name="Picture 6" descr="http://safety.fhwa.dot.gov/local_rural/training/fhwasa14094/images/unpave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8" r="32348"/>
          <a:stretch/>
        </p:blipFill>
        <p:spPr bwMode="auto">
          <a:xfrm>
            <a:off x="408501" y="1661640"/>
            <a:ext cx="1011250" cy="102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tmagazine.ru/uploads/content/refinansirovanie-ipotek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050" y="2070109"/>
            <a:ext cx="1102971" cy="5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1ACC5A5-198C-4B71-BDCC-23B009C864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604" y="2178634"/>
            <a:ext cx="1629927" cy="49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22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72279" y="804701"/>
            <a:ext cx="821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defTabSz="227013">
              <a:buClr>
                <a:srgbClr val="17317B"/>
              </a:buClr>
            </a:pPr>
            <a:r>
              <a:rPr lang="ru-RU" sz="1200" b="1" i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«Выручай-Деньги» сотрудничает с 24 компаниями-партнерами. Ниже представлены основные партнеры </a:t>
            </a:r>
            <a:endParaRPr lang="en-US" sz="1200" b="1" i="1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386372" y="335823"/>
            <a:ext cx="9533721" cy="40385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ru-RU" sz="1600" b="1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ПАРТНЕРЫ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8584443" y="335823"/>
            <a:ext cx="980050" cy="468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404813" indent="-114300" algn="ctr">
              <a:lnSpc>
                <a:spcPct val="150000"/>
              </a:lnSpc>
              <a:spcBef>
                <a:spcPct val="0"/>
              </a:spcBef>
              <a:buClr>
                <a:srgbClr val="17317B"/>
              </a:buClr>
              <a:buFont typeface="Wingdings" pitchFamily="2" charset="2"/>
              <a:buChar char="§"/>
              <a:tabLst>
                <a:tab pos="346075" algn="l"/>
              </a:tabLst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bk object 17"/>
          <p:cNvSpPr/>
          <p:nvPr/>
        </p:nvSpPr>
        <p:spPr>
          <a:xfrm>
            <a:off x="8826209" y="163773"/>
            <a:ext cx="632108" cy="632933"/>
          </a:xfrm>
          <a:custGeom>
            <a:avLst/>
            <a:gdLst/>
            <a:ahLst/>
            <a:cxnLst/>
            <a:rect l="l" t="t" r="r" b="b"/>
            <a:pathLst>
              <a:path w="1191260" h="1217930">
                <a:moveTo>
                  <a:pt x="282929" y="892041"/>
                </a:moveTo>
                <a:lnTo>
                  <a:pt x="183349" y="892759"/>
                </a:lnTo>
                <a:lnTo>
                  <a:pt x="137279" y="911286"/>
                </a:lnTo>
                <a:lnTo>
                  <a:pt x="119735" y="957922"/>
                </a:lnTo>
                <a:lnTo>
                  <a:pt x="119661" y="1135574"/>
                </a:lnTo>
                <a:lnTo>
                  <a:pt x="119728" y="1151997"/>
                </a:lnTo>
                <a:lnTo>
                  <a:pt x="137317" y="1199951"/>
                </a:lnTo>
                <a:lnTo>
                  <a:pt x="181825" y="1217828"/>
                </a:lnTo>
                <a:lnTo>
                  <a:pt x="206728" y="1213171"/>
                </a:lnTo>
                <a:lnTo>
                  <a:pt x="226464" y="1200045"/>
                </a:lnTo>
                <a:lnTo>
                  <a:pt x="239588" y="1179884"/>
                </a:lnTo>
                <a:lnTo>
                  <a:pt x="244652" y="1154125"/>
                </a:lnTo>
                <a:lnTo>
                  <a:pt x="244703" y="1115415"/>
                </a:lnTo>
                <a:lnTo>
                  <a:pt x="734203" y="1115415"/>
                </a:lnTo>
                <a:lnTo>
                  <a:pt x="767466" y="1093394"/>
                </a:lnTo>
                <a:lnTo>
                  <a:pt x="804460" y="1063519"/>
                </a:lnTo>
                <a:lnTo>
                  <a:pt x="816419" y="1051965"/>
                </a:lnTo>
                <a:lnTo>
                  <a:pt x="507414" y="1051965"/>
                </a:lnTo>
                <a:lnTo>
                  <a:pt x="461217" y="1051399"/>
                </a:lnTo>
                <a:lnTo>
                  <a:pt x="418479" y="1045426"/>
                </a:lnTo>
                <a:lnTo>
                  <a:pt x="380499" y="1034690"/>
                </a:lnTo>
                <a:lnTo>
                  <a:pt x="348576" y="1019835"/>
                </a:lnTo>
                <a:lnTo>
                  <a:pt x="378953" y="1019835"/>
                </a:lnTo>
                <a:lnTo>
                  <a:pt x="381254" y="1019784"/>
                </a:lnTo>
                <a:lnTo>
                  <a:pt x="407102" y="1014330"/>
                </a:lnTo>
                <a:lnTo>
                  <a:pt x="427393" y="1001052"/>
                </a:lnTo>
                <a:lnTo>
                  <a:pt x="440682" y="981401"/>
                </a:lnTo>
                <a:lnTo>
                  <a:pt x="445528" y="956830"/>
                </a:lnTo>
                <a:lnTo>
                  <a:pt x="441023" y="931823"/>
                </a:lnTo>
                <a:lnTo>
                  <a:pt x="428120" y="911632"/>
                </a:lnTo>
                <a:lnTo>
                  <a:pt x="408163" y="898035"/>
                </a:lnTo>
                <a:lnTo>
                  <a:pt x="382498" y="892810"/>
                </a:lnTo>
                <a:lnTo>
                  <a:pt x="282929" y="892041"/>
                </a:lnTo>
                <a:close/>
              </a:path>
              <a:path w="1191260" h="1217930">
                <a:moveTo>
                  <a:pt x="734203" y="1115415"/>
                </a:moveTo>
                <a:lnTo>
                  <a:pt x="244703" y="1115415"/>
                </a:lnTo>
                <a:lnTo>
                  <a:pt x="292812" y="1135574"/>
                </a:lnTo>
                <a:lnTo>
                  <a:pt x="340248" y="1151997"/>
                </a:lnTo>
                <a:lnTo>
                  <a:pt x="386965" y="1164605"/>
                </a:lnTo>
                <a:lnTo>
                  <a:pt x="432918" y="1173318"/>
                </a:lnTo>
                <a:lnTo>
                  <a:pt x="478059" y="1178059"/>
                </a:lnTo>
                <a:lnTo>
                  <a:pt x="522342" y="1178748"/>
                </a:lnTo>
                <a:lnTo>
                  <a:pt x="565723" y="1175307"/>
                </a:lnTo>
                <a:lnTo>
                  <a:pt x="608154" y="1167657"/>
                </a:lnTo>
                <a:lnTo>
                  <a:pt x="649590" y="1155719"/>
                </a:lnTo>
                <a:lnTo>
                  <a:pt x="689985" y="1139415"/>
                </a:lnTo>
                <a:lnTo>
                  <a:pt x="729292" y="1118666"/>
                </a:lnTo>
                <a:lnTo>
                  <a:pt x="734203" y="1115415"/>
                </a:lnTo>
                <a:close/>
              </a:path>
              <a:path w="1191260" h="1217930">
                <a:moveTo>
                  <a:pt x="939277" y="485546"/>
                </a:moveTo>
                <a:lnTo>
                  <a:pt x="794905" y="485546"/>
                </a:lnTo>
                <a:lnTo>
                  <a:pt x="816383" y="518917"/>
                </a:lnTo>
                <a:lnTo>
                  <a:pt x="833713" y="556348"/>
                </a:lnTo>
                <a:lnTo>
                  <a:pt x="846541" y="597081"/>
                </a:lnTo>
                <a:lnTo>
                  <a:pt x="854515" y="640363"/>
                </a:lnTo>
                <a:lnTo>
                  <a:pt x="857283" y="685436"/>
                </a:lnTo>
                <a:lnTo>
                  <a:pt x="854493" y="731546"/>
                </a:lnTo>
                <a:lnTo>
                  <a:pt x="845790" y="777935"/>
                </a:lnTo>
                <a:lnTo>
                  <a:pt x="830824" y="823849"/>
                </a:lnTo>
                <a:lnTo>
                  <a:pt x="809242" y="868531"/>
                </a:lnTo>
                <a:lnTo>
                  <a:pt x="780636" y="911286"/>
                </a:lnTo>
                <a:lnTo>
                  <a:pt x="744816" y="951179"/>
                </a:lnTo>
                <a:lnTo>
                  <a:pt x="700811" y="987297"/>
                </a:lnTo>
                <a:lnTo>
                  <a:pt x="653769" y="1014791"/>
                </a:lnTo>
                <a:lnTo>
                  <a:pt x="604989" y="1034304"/>
                </a:lnTo>
                <a:lnTo>
                  <a:pt x="555771" y="1046481"/>
                </a:lnTo>
                <a:lnTo>
                  <a:pt x="507414" y="1051965"/>
                </a:lnTo>
                <a:lnTo>
                  <a:pt x="816419" y="1051965"/>
                </a:lnTo>
                <a:lnTo>
                  <a:pt x="874725" y="989647"/>
                </a:lnTo>
                <a:lnTo>
                  <a:pt x="905061" y="948942"/>
                </a:lnTo>
                <a:lnTo>
                  <a:pt x="930502" y="907751"/>
                </a:lnTo>
                <a:lnTo>
                  <a:pt x="951139" y="866112"/>
                </a:lnTo>
                <a:lnTo>
                  <a:pt x="967066" y="824065"/>
                </a:lnTo>
                <a:lnTo>
                  <a:pt x="978375" y="781649"/>
                </a:lnTo>
                <a:lnTo>
                  <a:pt x="985157" y="738903"/>
                </a:lnTo>
                <a:lnTo>
                  <a:pt x="987505" y="695866"/>
                </a:lnTo>
                <a:lnTo>
                  <a:pt x="985513" y="652577"/>
                </a:lnTo>
                <a:lnTo>
                  <a:pt x="979271" y="609076"/>
                </a:lnTo>
                <a:lnTo>
                  <a:pt x="968873" y="565401"/>
                </a:lnTo>
                <a:lnTo>
                  <a:pt x="954411" y="521592"/>
                </a:lnTo>
                <a:lnTo>
                  <a:pt x="939277" y="485546"/>
                </a:lnTo>
                <a:close/>
              </a:path>
              <a:path w="1191260" h="1217930">
                <a:moveTo>
                  <a:pt x="378953" y="1019835"/>
                </a:moveTo>
                <a:lnTo>
                  <a:pt x="348576" y="1019835"/>
                </a:lnTo>
                <a:lnTo>
                  <a:pt x="373615" y="1019953"/>
                </a:lnTo>
                <a:lnTo>
                  <a:pt x="378953" y="1019835"/>
                </a:lnTo>
                <a:close/>
              </a:path>
              <a:path w="1191260" h="1217930">
                <a:moveTo>
                  <a:pt x="510184" y="197508"/>
                </a:moveTo>
                <a:lnTo>
                  <a:pt x="459978" y="198211"/>
                </a:lnTo>
                <a:lnTo>
                  <a:pt x="409498" y="203911"/>
                </a:lnTo>
                <a:lnTo>
                  <a:pt x="362551" y="214070"/>
                </a:lnTo>
                <a:lnTo>
                  <a:pt x="317060" y="229005"/>
                </a:lnTo>
                <a:lnTo>
                  <a:pt x="273354" y="248416"/>
                </a:lnTo>
                <a:lnTo>
                  <a:pt x="231765" y="272002"/>
                </a:lnTo>
                <a:lnTo>
                  <a:pt x="192621" y="299462"/>
                </a:lnTo>
                <a:lnTo>
                  <a:pt x="156252" y="330496"/>
                </a:lnTo>
                <a:lnTo>
                  <a:pt x="122990" y="364804"/>
                </a:lnTo>
                <a:lnTo>
                  <a:pt x="93164" y="402083"/>
                </a:lnTo>
                <a:lnTo>
                  <a:pt x="67104" y="442035"/>
                </a:lnTo>
                <a:lnTo>
                  <a:pt x="45140" y="484358"/>
                </a:lnTo>
                <a:lnTo>
                  <a:pt x="27602" y="528752"/>
                </a:lnTo>
                <a:lnTo>
                  <a:pt x="14820" y="574916"/>
                </a:lnTo>
                <a:lnTo>
                  <a:pt x="6648" y="622352"/>
                </a:lnTo>
                <a:lnTo>
                  <a:pt x="3390" y="646259"/>
                </a:lnTo>
                <a:lnTo>
                  <a:pt x="0" y="670140"/>
                </a:lnTo>
                <a:lnTo>
                  <a:pt x="0" y="710996"/>
                </a:lnTo>
                <a:lnTo>
                  <a:pt x="7543" y="762787"/>
                </a:lnTo>
                <a:lnTo>
                  <a:pt x="15854" y="788093"/>
                </a:lnTo>
                <a:lnTo>
                  <a:pt x="31345" y="806816"/>
                </a:lnTo>
                <a:lnTo>
                  <a:pt x="52344" y="817603"/>
                </a:lnTo>
                <a:lnTo>
                  <a:pt x="77177" y="819099"/>
                </a:lnTo>
                <a:lnTo>
                  <a:pt x="101923" y="810495"/>
                </a:lnTo>
                <a:lnTo>
                  <a:pt x="120334" y="793654"/>
                </a:lnTo>
                <a:lnTo>
                  <a:pt x="130650" y="770746"/>
                </a:lnTo>
                <a:lnTo>
                  <a:pt x="131114" y="743940"/>
                </a:lnTo>
                <a:lnTo>
                  <a:pt x="126132" y="699607"/>
                </a:lnTo>
                <a:lnTo>
                  <a:pt x="127111" y="655824"/>
                </a:lnTo>
                <a:lnTo>
                  <a:pt x="133818" y="612627"/>
                </a:lnTo>
                <a:lnTo>
                  <a:pt x="146024" y="570052"/>
                </a:lnTo>
                <a:lnTo>
                  <a:pt x="164641" y="526213"/>
                </a:lnTo>
                <a:lnTo>
                  <a:pt x="175547" y="503549"/>
                </a:lnTo>
                <a:lnTo>
                  <a:pt x="186905" y="479488"/>
                </a:lnTo>
                <a:lnTo>
                  <a:pt x="367263" y="479488"/>
                </a:lnTo>
                <a:lnTo>
                  <a:pt x="278904" y="391109"/>
                </a:lnTo>
                <a:lnTo>
                  <a:pt x="279400" y="390664"/>
                </a:lnTo>
                <a:lnTo>
                  <a:pt x="341148" y="354187"/>
                </a:lnTo>
                <a:lnTo>
                  <a:pt x="385795" y="337239"/>
                </a:lnTo>
                <a:lnTo>
                  <a:pt x="431509" y="326486"/>
                </a:lnTo>
                <a:lnTo>
                  <a:pt x="478274" y="321763"/>
                </a:lnTo>
                <a:lnTo>
                  <a:pt x="632271" y="321763"/>
                </a:lnTo>
                <a:lnTo>
                  <a:pt x="632872" y="321490"/>
                </a:lnTo>
                <a:lnTo>
                  <a:pt x="646099" y="307897"/>
                </a:lnTo>
                <a:lnTo>
                  <a:pt x="654183" y="290034"/>
                </a:lnTo>
                <a:lnTo>
                  <a:pt x="656704" y="269074"/>
                </a:lnTo>
                <a:lnTo>
                  <a:pt x="653170" y="249535"/>
                </a:lnTo>
                <a:lnTo>
                  <a:pt x="643750" y="232786"/>
                </a:lnTo>
                <a:lnTo>
                  <a:pt x="629100" y="219849"/>
                </a:lnTo>
                <a:lnTo>
                  <a:pt x="609879" y="211747"/>
                </a:lnTo>
                <a:lnTo>
                  <a:pt x="560142" y="201966"/>
                </a:lnTo>
                <a:lnTo>
                  <a:pt x="510184" y="197508"/>
                </a:lnTo>
                <a:close/>
              </a:path>
              <a:path w="1191260" h="1217930">
                <a:moveTo>
                  <a:pt x="367263" y="479488"/>
                </a:moveTo>
                <a:lnTo>
                  <a:pt x="186905" y="479488"/>
                </a:lnTo>
                <a:lnTo>
                  <a:pt x="494042" y="786752"/>
                </a:lnTo>
                <a:lnTo>
                  <a:pt x="670333" y="610260"/>
                </a:lnTo>
                <a:lnTo>
                  <a:pt x="498005" y="610260"/>
                </a:lnTo>
                <a:lnTo>
                  <a:pt x="367263" y="479488"/>
                </a:lnTo>
                <a:close/>
              </a:path>
              <a:path w="1191260" h="1217930">
                <a:moveTo>
                  <a:pt x="1129892" y="0"/>
                </a:moveTo>
                <a:lnTo>
                  <a:pt x="1079207" y="23825"/>
                </a:lnTo>
                <a:lnTo>
                  <a:pt x="722579" y="380441"/>
                </a:lnTo>
                <a:lnTo>
                  <a:pt x="503618" y="599643"/>
                </a:lnTo>
                <a:lnTo>
                  <a:pt x="500380" y="606717"/>
                </a:lnTo>
                <a:lnTo>
                  <a:pt x="498005" y="610260"/>
                </a:lnTo>
                <a:lnTo>
                  <a:pt x="670333" y="610260"/>
                </a:lnTo>
                <a:lnTo>
                  <a:pt x="794905" y="485546"/>
                </a:lnTo>
                <a:lnTo>
                  <a:pt x="939277" y="485546"/>
                </a:lnTo>
                <a:lnTo>
                  <a:pt x="935978" y="477688"/>
                </a:lnTo>
                <a:lnTo>
                  <a:pt x="913664" y="433727"/>
                </a:lnTo>
                <a:lnTo>
                  <a:pt x="887564" y="389750"/>
                </a:lnTo>
                <a:lnTo>
                  <a:pt x="892047" y="385978"/>
                </a:lnTo>
                <a:lnTo>
                  <a:pt x="950214" y="329641"/>
                </a:lnTo>
                <a:lnTo>
                  <a:pt x="1160868" y="118859"/>
                </a:lnTo>
                <a:lnTo>
                  <a:pt x="1189150" y="76721"/>
                </a:lnTo>
                <a:lnTo>
                  <a:pt x="1190744" y="58686"/>
                </a:lnTo>
                <a:lnTo>
                  <a:pt x="1186496" y="41013"/>
                </a:lnTo>
                <a:lnTo>
                  <a:pt x="1176604" y="24676"/>
                </a:lnTo>
                <a:lnTo>
                  <a:pt x="1154586" y="6294"/>
                </a:lnTo>
                <a:lnTo>
                  <a:pt x="1129892" y="0"/>
                </a:lnTo>
                <a:close/>
              </a:path>
              <a:path w="1191260" h="1217930">
                <a:moveTo>
                  <a:pt x="632271" y="321763"/>
                </a:moveTo>
                <a:lnTo>
                  <a:pt x="478274" y="321763"/>
                </a:lnTo>
                <a:lnTo>
                  <a:pt x="526073" y="322903"/>
                </a:lnTo>
                <a:lnTo>
                  <a:pt x="584826" y="331232"/>
                </a:lnTo>
                <a:lnTo>
                  <a:pt x="595025" y="331820"/>
                </a:lnTo>
                <a:lnTo>
                  <a:pt x="605164" y="331344"/>
                </a:lnTo>
                <a:lnTo>
                  <a:pt x="614921" y="329641"/>
                </a:lnTo>
                <a:lnTo>
                  <a:pt x="632271" y="321763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2044158" y="6460997"/>
            <a:ext cx="7520335" cy="1360"/>
          </a:xfrm>
          <a:prstGeom prst="line">
            <a:avLst/>
          </a:prstGeom>
          <a:ln w="476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Номер слайда 52"/>
          <p:cNvSpPr>
            <a:spLocks noGrp="1"/>
          </p:cNvSpPr>
          <p:nvPr>
            <p:ph type="sldNum" sz="quarter" idx="12"/>
          </p:nvPr>
        </p:nvSpPr>
        <p:spPr>
          <a:xfrm>
            <a:off x="7253093" y="5984279"/>
            <a:ext cx="2311400" cy="365125"/>
          </a:xfrm>
        </p:spPr>
        <p:txBody>
          <a:bodyPr/>
          <a:lstStyle/>
          <a:p>
            <a:fld id="{B80BBA46-9E30-432C-BEB6-E2E857F79A4B}" type="slidenum">
              <a:rPr lang="ru-RU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12</a:t>
            </a:fld>
            <a:endParaRPr lang="ru-RU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object 28"/>
          <p:cNvSpPr txBox="1"/>
          <p:nvPr/>
        </p:nvSpPr>
        <p:spPr>
          <a:xfrm>
            <a:off x="437929" y="1309729"/>
            <a:ext cx="2732643" cy="3585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b="1" spc="-25" dirty="0">
                <a:solidFill>
                  <a:srgbClr val="231F20"/>
                </a:solidFill>
                <a:latin typeface="Trebuchet MS"/>
                <a:cs typeface="Trebuchet MS"/>
              </a:rPr>
              <a:t>К</a:t>
            </a:r>
            <a:r>
              <a:rPr sz="2100" b="1" dirty="0">
                <a:solidFill>
                  <a:srgbClr val="231F20"/>
                </a:solidFill>
                <a:latin typeface="Trebuchet MS"/>
                <a:cs typeface="Trebuchet MS"/>
              </a:rPr>
              <a:t>ОМПАНИЯ</a:t>
            </a:r>
            <a:endParaRPr sz="2100" dirty="0">
              <a:latin typeface="Trebuchet MS"/>
              <a:cs typeface="Trebuchet MS"/>
            </a:endParaRPr>
          </a:p>
          <a:p>
            <a:pPr marL="169545" marR="340995">
              <a:spcBef>
                <a:spcPts val="1275"/>
              </a:spcBef>
            </a:pPr>
            <a:r>
              <a:rPr lang="en-US" sz="1300" dirty="0">
                <a:solidFill>
                  <a:srgbClr val="231F20"/>
                </a:solidFill>
                <a:latin typeface="Arial"/>
                <a:cs typeface="Arial"/>
              </a:rPr>
              <a:t>DNS</a:t>
            </a:r>
            <a:r>
              <a:rPr lang="ru-RU" sz="1300" dirty="0">
                <a:solidFill>
                  <a:srgbClr val="231F20"/>
                </a:solidFill>
                <a:latin typeface="Arial"/>
                <a:cs typeface="Arial"/>
              </a:rPr>
              <a:t>                    Э</a:t>
            </a:r>
            <a:r>
              <a:rPr sz="1300" dirty="0">
                <a:solidFill>
                  <a:srgbClr val="231F20"/>
                </a:solidFill>
                <a:latin typeface="Arial"/>
                <a:cs typeface="Arial"/>
              </a:rPr>
              <a:t>ЛЬДОРАДО</a:t>
            </a:r>
            <a:r>
              <a:rPr sz="13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300" spc="-60" dirty="0">
                <a:solidFill>
                  <a:srgbClr val="231F20"/>
                </a:solidFill>
                <a:latin typeface="Arial"/>
                <a:cs typeface="Arial"/>
              </a:rPr>
              <a:t>         </a:t>
            </a:r>
            <a:r>
              <a:rPr sz="1300" dirty="0">
                <a:solidFill>
                  <a:srgbClr val="231F20"/>
                </a:solidFill>
                <a:latin typeface="Arial"/>
                <a:cs typeface="Arial"/>
              </a:rPr>
              <a:t>VOLTMART</a:t>
            </a:r>
            <a:r>
              <a:rPr lang="ru-RU" sz="1300" dirty="0">
                <a:solidFill>
                  <a:srgbClr val="231F20"/>
                </a:solidFill>
                <a:latin typeface="Arial"/>
                <a:cs typeface="Arial"/>
              </a:rPr>
              <a:t>           </a:t>
            </a:r>
            <a:r>
              <a:rPr sz="13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300" dirty="0">
                <a:solidFill>
                  <a:srgbClr val="231F20"/>
                </a:solidFill>
                <a:latin typeface="Arial"/>
                <a:cs typeface="Arial"/>
              </a:rPr>
              <a:t>           </a:t>
            </a:r>
            <a:r>
              <a:rPr lang="en-US" sz="1300" dirty="0">
                <a:solidFill>
                  <a:srgbClr val="231F20"/>
                </a:solidFill>
                <a:latin typeface="Arial"/>
                <a:cs typeface="Arial"/>
              </a:rPr>
              <a:t>TAIR</a:t>
            </a:r>
            <a:r>
              <a:rPr lang="ru-RU" sz="1300" dirty="0">
                <a:solidFill>
                  <a:srgbClr val="231F20"/>
                </a:solidFill>
                <a:latin typeface="Arial"/>
                <a:cs typeface="Arial"/>
              </a:rPr>
              <a:t>                           </a:t>
            </a:r>
            <a:endParaRPr lang="en-US" sz="130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69545" marR="340995"/>
            <a:r>
              <a:rPr lang="en-US" sz="1300" dirty="0">
                <a:solidFill>
                  <a:srgbClr val="231F20"/>
                </a:solidFill>
                <a:latin typeface="Arial"/>
                <a:cs typeface="Arial"/>
              </a:rPr>
              <a:t>JINGLE</a:t>
            </a:r>
            <a:endParaRPr lang="ru-RU" sz="130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69545" marR="340995">
              <a:lnSpc>
                <a:spcPct val="108000"/>
              </a:lnSpc>
            </a:pPr>
            <a:r>
              <a:rPr lang="en-US" sz="1300" dirty="0">
                <a:solidFill>
                  <a:srgbClr val="231F20"/>
                </a:solidFill>
                <a:latin typeface="Arial"/>
                <a:cs typeface="Arial"/>
              </a:rPr>
              <a:t>COMFY</a:t>
            </a:r>
            <a:endParaRPr lang="ru-RU" sz="130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69545" marR="340995">
              <a:lnSpc>
                <a:spcPct val="108000"/>
              </a:lnSpc>
            </a:pPr>
            <a:r>
              <a:rPr lang="ru-RU" sz="1300" dirty="0">
                <a:solidFill>
                  <a:srgbClr val="231F20"/>
                </a:solidFill>
                <a:latin typeface="Arial"/>
                <a:cs typeface="Arial"/>
              </a:rPr>
              <a:t>ИНДИКАТОР</a:t>
            </a:r>
          </a:p>
          <a:p>
            <a:pPr marL="169545" marR="340995">
              <a:lnSpc>
                <a:spcPct val="108000"/>
              </a:lnSpc>
            </a:pPr>
            <a:r>
              <a:rPr lang="ru-RU" sz="1300" dirty="0">
                <a:solidFill>
                  <a:srgbClr val="231F20"/>
                </a:solidFill>
                <a:latin typeface="Arial"/>
                <a:cs typeface="Arial"/>
              </a:rPr>
              <a:t>МИКРОЛАЙН</a:t>
            </a:r>
            <a:endParaRPr lang="ru-RU" sz="1300" dirty="0">
              <a:latin typeface="Arial"/>
              <a:cs typeface="Arial"/>
            </a:endParaRPr>
          </a:p>
          <a:p>
            <a:pPr marL="169545" marR="340995">
              <a:lnSpc>
                <a:spcPct val="108000"/>
              </a:lnSpc>
            </a:pPr>
            <a:endParaRPr lang="ru-RU" sz="130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69545" marR="340995">
              <a:lnSpc>
                <a:spcPct val="108000"/>
              </a:lnSpc>
            </a:pPr>
            <a:endParaRPr lang="ru-RU" sz="130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69545" marR="340995">
              <a:lnSpc>
                <a:spcPct val="108000"/>
              </a:lnSpc>
            </a:pPr>
            <a:r>
              <a:rPr lang="ru-RU" sz="1300" dirty="0">
                <a:solidFill>
                  <a:srgbClr val="231F20"/>
                </a:solidFill>
                <a:latin typeface="Arial"/>
                <a:cs typeface="Arial"/>
              </a:rPr>
              <a:t>ДОМАШНИЙ КОМПЬЮТОР </a:t>
            </a:r>
          </a:p>
          <a:p>
            <a:pPr marL="169545" marR="340995">
              <a:lnSpc>
                <a:spcPct val="108000"/>
              </a:lnSpc>
            </a:pPr>
            <a:endParaRPr lang="en-US" sz="1300" dirty="0">
              <a:latin typeface="Arial"/>
              <a:cs typeface="Arial"/>
            </a:endParaRPr>
          </a:p>
          <a:p>
            <a:pPr marL="169545" marR="340995">
              <a:lnSpc>
                <a:spcPct val="108000"/>
              </a:lnSpc>
            </a:pPr>
            <a:r>
              <a:rPr lang="en-US" sz="1300" dirty="0">
                <a:solidFill>
                  <a:srgbClr val="231F20"/>
                </a:solidFill>
                <a:latin typeface="Arial"/>
                <a:cs typeface="Arial"/>
              </a:rPr>
              <a:t>PARK</a:t>
            </a:r>
          </a:p>
          <a:p>
            <a:pPr marL="169545" marR="340995">
              <a:spcBef>
                <a:spcPts val="1275"/>
              </a:spcBef>
            </a:pPr>
            <a:endParaRPr sz="1300" dirty="0">
              <a:latin typeface="Arial"/>
              <a:cs typeface="Arial"/>
            </a:endParaRPr>
          </a:p>
        </p:txBody>
      </p:sp>
      <p:sp>
        <p:nvSpPr>
          <p:cNvPr id="12" name="object 29"/>
          <p:cNvSpPr txBox="1"/>
          <p:nvPr/>
        </p:nvSpPr>
        <p:spPr>
          <a:xfrm>
            <a:off x="3037558" y="1309730"/>
            <a:ext cx="3528622" cy="2490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b="1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2100" b="1" spc="35" dirty="0">
                <a:solidFill>
                  <a:srgbClr val="231F20"/>
                </a:solidFill>
                <a:latin typeface="Trebuchet MS"/>
                <a:cs typeface="Trebuchet MS"/>
              </a:rPr>
              <a:t>Ф</a:t>
            </a:r>
            <a:r>
              <a:rPr sz="2100" b="1" spc="60" dirty="0">
                <a:solidFill>
                  <a:srgbClr val="231F20"/>
                </a:solidFill>
                <a:latin typeface="Trebuchet MS"/>
                <a:cs typeface="Trebuchet MS"/>
              </a:rPr>
              <a:t>Е</a:t>
            </a:r>
            <a:r>
              <a:rPr sz="2100" b="1" spc="-25" dirty="0">
                <a:solidFill>
                  <a:srgbClr val="231F20"/>
                </a:solidFill>
                <a:latin typeface="Trebuchet MS"/>
                <a:cs typeface="Trebuchet MS"/>
              </a:rPr>
              <a:t>Р</a:t>
            </a:r>
            <a:r>
              <a:rPr sz="2100" b="1" dirty="0">
                <a:solidFill>
                  <a:srgbClr val="231F20"/>
                </a:solidFill>
                <a:latin typeface="Trebuchet MS"/>
                <a:cs typeface="Trebuchet MS"/>
              </a:rPr>
              <a:t>А</a:t>
            </a:r>
            <a:r>
              <a:rPr sz="2100" b="1" spc="-1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100" b="1" spc="-20" dirty="0">
                <a:solidFill>
                  <a:srgbClr val="231F20"/>
                </a:solidFill>
                <a:latin typeface="Trebuchet MS"/>
                <a:cs typeface="Trebuchet MS"/>
              </a:rPr>
              <a:t>ДЕЯТЕЛЬНО</a:t>
            </a:r>
            <a:r>
              <a:rPr sz="2100" b="1" spc="-40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2100" b="1" spc="-80" dirty="0">
                <a:solidFill>
                  <a:srgbClr val="231F20"/>
                </a:solidFill>
                <a:latin typeface="Trebuchet MS"/>
                <a:cs typeface="Trebuchet MS"/>
              </a:rPr>
              <a:t>ТИ</a:t>
            </a:r>
            <a:endParaRPr sz="2100" dirty="0">
              <a:latin typeface="Trebuchet MS"/>
              <a:cs typeface="Trebuchet MS"/>
            </a:endParaRPr>
          </a:p>
          <a:p>
            <a:pPr marL="172085" marR="1658620" indent="-635">
              <a:spcBef>
                <a:spcPts val="1275"/>
              </a:spcBef>
            </a:pPr>
            <a:r>
              <a:rPr sz="1300" dirty="0">
                <a:solidFill>
                  <a:srgbClr val="231F20"/>
                </a:solidFill>
                <a:latin typeface="Arial"/>
                <a:cs typeface="Arial"/>
              </a:rPr>
              <a:t>ЭЛЕКТРОНИКА </a:t>
            </a:r>
            <a:r>
              <a:rPr sz="1300" dirty="0" err="1">
                <a:solidFill>
                  <a:srgbClr val="231F20"/>
                </a:solidFill>
                <a:latin typeface="Arial"/>
                <a:cs typeface="Arial"/>
              </a:rPr>
              <a:t>ЭЛЕКТРОНИКА</a:t>
            </a:r>
            <a:r>
              <a:rPr sz="13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dirty="0" err="1">
                <a:solidFill>
                  <a:srgbClr val="231F20"/>
                </a:solidFill>
                <a:latin typeface="Arial"/>
                <a:cs typeface="Arial"/>
              </a:rPr>
              <a:t>ЭЛЕКТРОНИКА</a:t>
            </a:r>
            <a:r>
              <a:rPr sz="13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dirty="0" err="1">
                <a:solidFill>
                  <a:srgbClr val="231F20"/>
                </a:solidFill>
                <a:latin typeface="Arial"/>
                <a:cs typeface="Arial"/>
              </a:rPr>
              <a:t>ЭЛЕКТРОНИКА</a:t>
            </a:r>
            <a:r>
              <a:rPr lang="ru-RU" sz="1300" dirty="0">
                <a:solidFill>
                  <a:srgbClr val="231F20"/>
                </a:solidFill>
                <a:latin typeface="Arial"/>
                <a:cs typeface="Arial"/>
              </a:rPr>
              <a:t/>
            </a:r>
            <a:br>
              <a:rPr lang="ru-RU" sz="1300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lang="ru-RU" sz="1300" dirty="0">
                <a:solidFill>
                  <a:srgbClr val="231F20"/>
                </a:solidFill>
                <a:latin typeface="Arial"/>
                <a:cs typeface="Arial"/>
              </a:rPr>
              <a:t>ЭЛЕКТРОНИКА</a:t>
            </a:r>
            <a:br>
              <a:rPr lang="ru-RU" sz="1300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lang="ru-RU" sz="1300" dirty="0" err="1">
                <a:solidFill>
                  <a:srgbClr val="231F20"/>
                </a:solidFill>
                <a:latin typeface="Arial"/>
                <a:cs typeface="Arial"/>
              </a:rPr>
              <a:t>ЭЛЕКТРОНИКА</a:t>
            </a:r>
            <a:endParaRPr lang="ru-RU" sz="130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72085" marR="1658620" indent="-635"/>
            <a:r>
              <a:rPr lang="ru-RU" sz="1300" dirty="0">
                <a:solidFill>
                  <a:srgbClr val="231F20"/>
                </a:solidFill>
                <a:latin typeface="Arial"/>
                <a:cs typeface="Arial"/>
              </a:rPr>
              <a:t>ЭЛЕКТРОНИКА</a:t>
            </a:r>
          </a:p>
          <a:p>
            <a:pPr marL="172085" marR="1658620" indent="-635"/>
            <a:r>
              <a:rPr lang="ru-RU" sz="1300" dirty="0">
                <a:solidFill>
                  <a:srgbClr val="231F20"/>
                </a:solidFill>
                <a:latin typeface="Arial"/>
                <a:cs typeface="Arial"/>
              </a:rPr>
              <a:t>ЭЛЕКТРОНИКА</a:t>
            </a:r>
          </a:p>
          <a:p>
            <a:pPr marL="172085" marR="1658620" indent="-635"/>
            <a:r>
              <a:rPr lang="ru-RU" sz="1300" dirty="0">
                <a:solidFill>
                  <a:srgbClr val="231F20"/>
                </a:solidFill>
                <a:latin typeface="Arial"/>
                <a:cs typeface="Arial"/>
              </a:rPr>
              <a:t>ЭЛЕКТРОНИКА</a:t>
            </a:r>
          </a:p>
          <a:p>
            <a:pPr marL="172085" marR="1658620" indent="-635"/>
            <a:endParaRPr lang="ru-RU" sz="1300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13" name="object 30"/>
          <p:cNvSpPr txBox="1"/>
          <p:nvPr/>
        </p:nvSpPr>
        <p:spPr>
          <a:xfrm>
            <a:off x="597788" y="4379701"/>
            <a:ext cx="240004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4" name="object 31"/>
          <p:cNvSpPr txBox="1"/>
          <p:nvPr/>
        </p:nvSpPr>
        <p:spPr>
          <a:xfrm>
            <a:off x="3166303" y="4264949"/>
            <a:ext cx="3292357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300" dirty="0">
                <a:solidFill>
                  <a:srgbClr val="231F20"/>
                </a:solidFill>
                <a:latin typeface="Arial"/>
                <a:cs typeface="Arial"/>
              </a:rPr>
              <a:t>МОБИЛЬНЫЕ </a:t>
            </a:r>
            <a:r>
              <a:rPr sz="1300" dirty="0">
                <a:solidFill>
                  <a:srgbClr val="231F20"/>
                </a:solidFill>
                <a:latin typeface="Arial"/>
                <a:cs typeface="Arial"/>
              </a:rPr>
              <a:t>ТЕЛЕФОНЫ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6" name="object 33"/>
          <p:cNvSpPr txBox="1"/>
          <p:nvPr/>
        </p:nvSpPr>
        <p:spPr>
          <a:xfrm>
            <a:off x="3166303" y="3633729"/>
            <a:ext cx="3978307" cy="432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000"/>
              </a:lnSpc>
            </a:pPr>
            <a:r>
              <a:rPr sz="1300" dirty="0">
                <a:solidFill>
                  <a:srgbClr val="231F20"/>
                </a:solidFill>
                <a:latin typeface="Arial"/>
                <a:cs typeface="Arial"/>
              </a:rPr>
              <a:t>ПЕРСОНАЛЬНЫЕ КОМПЬЮТЕРЫ ПЕРСОНАЛЬНЫЕ КОМПЬЮТЕРЫ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9" name="object 36"/>
          <p:cNvSpPr txBox="1"/>
          <p:nvPr/>
        </p:nvSpPr>
        <p:spPr>
          <a:xfrm>
            <a:off x="597788" y="4558091"/>
            <a:ext cx="5856603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300" dirty="0">
                <a:solidFill>
                  <a:srgbClr val="231F20"/>
                </a:solidFill>
                <a:latin typeface="Arial"/>
                <a:cs typeface="Arial"/>
              </a:rPr>
              <a:t>RU-STORE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20" name="object 37"/>
          <p:cNvSpPr txBox="1"/>
          <p:nvPr/>
        </p:nvSpPr>
        <p:spPr>
          <a:xfrm>
            <a:off x="3170572" y="4585822"/>
            <a:ext cx="3368724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solidFill>
                  <a:srgbClr val="231F20"/>
                </a:solidFill>
                <a:latin typeface="Arial"/>
                <a:cs typeface="Arial"/>
              </a:rPr>
              <a:t>АВТОРИЗОВАННЫЙ ДИЛЕР APPLE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21" name="object 38"/>
          <p:cNvSpPr txBox="1"/>
          <p:nvPr/>
        </p:nvSpPr>
        <p:spPr>
          <a:xfrm>
            <a:off x="567948" y="5099512"/>
            <a:ext cx="2650265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000"/>
              </a:lnSpc>
            </a:pPr>
            <a:r>
              <a:rPr lang="ru-RU" sz="1300" dirty="0">
                <a:solidFill>
                  <a:srgbClr val="231F20"/>
                </a:solidFill>
                <a:latin typeface="Arial"/>
                <a:cs typeface="Arial"/>
              </a:rPr>
              <a:t>МНОГО МЕБЕЛИ</a:t>
            </a:r>
          </a:p>
        </p:txBody>
      </p:sp>
      <p:sp>
        <p:nvSpPr>
          <p:cNvPr id="22" name="object 39"/>
          <p:cNvSpPr txBox="1"/>
          <p:nvPr/>
        </p:nvSpPr>
        <p:spPr>
          <a:xfrm>
            <a:off x="3170738" y="5097009"/>
            <a:ext cx="3444924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000"/>
              </a:lnSpc>
            </a:pPr>
            <a:r>
              <a:rPr lang="ru-RU" sz="1300" dirty="0">
                <a:solidFill>
                  <a:srgbClr val="231F20"/>
                </a:solidFill>
                <a:latin typeface="Arial"/>
                <a:cs typeface="Arial"/>
              </a:rPr>
              <a:t>МЕБЕЛЬ</a:t>
            </a:r>
          </a:p>
        </p:txBody>
      </p:sp>
      <p:sp>
        <p:nvSpPr>
          <p:cNvPr id="23" name="object 41"/>
          <p:cNvSpPr txBox="1"/>
          <p:nvPr/>
        </p:nvSpPr>
        <p:spPr>
          <a:xfrm>
            <a:off x="3588548" y="5529545"/>
            <a:ext cx="4664124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08000"/>
              </a:lnSpc>
            </a:pPr>
            <a:r>
              <a:rPr sz="13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sz="1300" dirty="0">
              <a:latin typeface="Arial"/>
              <a:cs typeface="Arial"/>
            </a:endParaRPr>
          </a:p>
        </p:txBody>
      </p:sp>
      <p:pic>
        <p:nvPicPr>
          <p:cNvPr id="25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482" y="3720655"/>
            <a:ext cx="1968781" cy="641208"/>
          </a:xfrm>
          <a:prstGeom prst="rect">
            <a:avLst/>
          </a:prstGeom>
        </p:spPr>
      </p:pic>
      <p:pic>
        <p:nvPicPr>
          <p:cNvPr id="26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67" y="1317625"/>
            <a:ext cx="1652976" cy="435785"/>
          </a:xfrm>
          <a:prstGeom prst="rect">
            <a:avLst/>
          </a:prstGeom>
        </p:spPr>
      </p:pic>
      <p:pic>
        <p:nvPicPr>
          <p:cNvPr id="27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491" y="2922142"/>
            <a:ext cx="1498952" cy="628775"/>
          </a:xfrm>
          <a:prstGeom prst="rect">
            <a:avLst/>
          </a:prstGeom>
        </p:spPr>
      </p:pic>
      <p:pic>
        <p:nvPicPr>
          <p:cNvPr id="28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362" y="4623780"/>
            <a:ext cx="1223496" cy="430855"/>
          </a:xfrm>
          <a:prstGeom prst="rect">
            <a:avLst/>
          </a:prstGeom>
        </p:spPr>
      </p:pic>
      <p:pic>
        <p:nvPicPr>
          <p:cNvPr id="32" name="Pictur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221" y="1852700"/>
            <a:ext cx="1670042" cy="350052"/>
          </a:xfrm>
          <a:prstGeom prst="rect">
            <a:avLst/>
          </a:prstGeom>
        </p:spPr>
      </p:pic>
      <p:pic>
        <p:nvPicPr>
          <p:cNvPr id="34" name="Picture 4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818" y="2397378"/>
            <a:ext cx="1571625" cy="371475"/>
          </a:xfrm>
          <a:prstGeom prst="rect">
            <a:avLst/>
          </a:prstGeom>
        </p:spPr>
      </p:pic>
      <p:pic>
        <p:nvPicPr>
          <p:cNvPr id="36" name="Picture 2" descr="Выручай Деньги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01" y="5984279"/>
            <a:ext cx="142875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96" y="4569891"/>
            <a:ext cx="775524" cy="7755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755" y="5456833"/>
            <a:ext cx="948367" cy="9483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725" y="5166053"/>
            <a:ext cx="1301395" cy="3849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567" y="5811149"/>
            <a:ext cx="1422210" cy="25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22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C:\Треш\44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55" y="4699751"/>
            <a:ext cx="1560173" cy="107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386372" y="335823"/>
            <a:ext cx="9533721" cy="40385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ru-RU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ЧЛЕНСТВО В АССОЦИАЦИЯХ И ДОСТИЖЕНИЯ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8584443" y="335823"/>
            <a:ext cx="980050" cy="468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404813" indent="-114300" algn="ctr">
              <a:lnSpc>
                <a:spcPct val="150000"/>
              </a:lnSpc>
              <a:spcBef>
                <a:spcPct val="0"/>
              </a:spcBef>
              <a:buClr>
                <a:srgbClr val="17317B"/>
              </a:buClr>
              <a:buFont typeface="Wingdings" pitchFamily="2" charset="2"/>
              <a:buChar char="§"/>
              <a:tabLst>
                <a:tab pos="346075" algn="l"/>
              </a:tabLst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bk object 17"/>
          <p:cNvSpPr/>
          <p:nvPr/>
        </p:nvSpPr>
        <p:spPr>
          <a:xfrm>
            <a:off x="8826209" y="163773"/>
            <a:ext cx="632108" cy="632933"/>
          </a:xfrm>
          <a:custGeom>
            <a:avLst/>
            <a:gdLst/>
            <a:ahLst/>
            <a:cxnLst/>
            <a:rect l="l" t="t" r="r" b="b"/>
            <a:pathLst>
              <a:path w="1191260" h="1217930">
                <a:moveTo>
                  <a:pt x="282929" y="892041"/>
                </a:moveTo>
                <a:lnTo>
                  <a:pt x="183349" y="892759"/>
                </a:lnTo>
                <a:lnTo>
                  <a:pt x="137279" y="911286"/>
                </a:lnTo>
                <a:lnTo>
                  <a:pt x="119735" y="957922"/>
                </a:lnTo>
                <a:lnTo>
                  <a:pt x="119661" y="1135574"/>
                </a:lnTo>
                <a:lnTo>
                  <a:pt x="119728" y="1151997"/>
                </a:lnTo>
                <a:lnTo>
                  <a:pt x="137317" y="1199951"/>
                </a:lnTo>
                <a:lnTo>
                  <a:pt x="181825" y="1217828"/>
                </a:lnTo>
                <a:lnTo>
                  <a:pt x="206728" y="1213171"/>
                </a:lnTo>
                <a:lnTo>
                  <a:pt x="226464" y="1200045"/>
                </a:lnTo>
                <a:lnTo>
                  <a:pt x="239588" y="1179884"/>
                </a:lnTo>
                <a:lnTo>
                  <a:pt x="244652" y="1154125"/>
                </a:lnTo>
                <a:lnTo>
                  <a:pt x="244703" y="1115415"/>
                </a:lnTo>
                <a:lnTo>
                  <a:pt x="734203" y="1115415"/>
                </a:lnTo>
                <a:lnTo>
                  <a:pt x="767466" y="1093394"/>
                </a:lnTo>
                <a:lnTo>
                  <a:pt x="804460" y="1063519"/>
                </a:lnTo>
                <a:lnTo>
                  <a:pt x="816419" y="1051965"/>
                </a:lnTo>
                <a:lnTo>
                  <a:pt x="507414" y="1051965"/>
                </a:lnTo>
                <a:lnTo>
                  <a:pt x="461217" y="1051399"/>
                </a:lnTo>
                <a:lnTo>
                  <a:pt x="418479" y="1045426"/>
                </a:lnTo>
                <a:lnTo>
                  <a:pt x="380499" y="1034690"/>
                </a:lnTo>
                <a:lnTo>
                  <a:pt x="348576" y="1019835"/>
                </a:lnTo>
                <a:lnTo>
                  <a:pt x="378953" y="1019835"/>
                </a:lnTo>
                <a:lnTo>
                  <a:pt x="381254" y="1019784"/>
                </a:lnTo>
                <a:lnTo>
                  <a:pt x="407102" y="1014330"/>
                </a:lnTo>
                <a:lnTo>
                  <a:pt x="427393" y="1001052"/>
                </a:lnTo>
                <a:lnTo>
                  <a:pt x="440682" y="981401"/>
                </a:lnTo>
                <a:lnTo>
                  <a:pt x="445528" y="956830"/>
                </a:lnTo>
                <a:lnTo>
                  <a:pt x="441023" y="931823"/>
                </a:lnTo>
                <a:lnTo>
                  <a:pt x="428120" y="911632"/>
                </a:lnTo>
                <a:lnTo>
                  <a:pt x="408163" y="898035"/>
                </a:lnTo>
                <a:lnTo>
                  <a:pt x="382498" y="892810"/>
                </a:lnTo>
                <a:lnTo>
                  <a:pt x="282929" y="892041"/>
                </a:lnTo>
                <a:close/>
              </a:path>
              <a:path w="1191260" h="1217930">
                <a:moveTo>
                  <a:pt x="734203" y="1115415"/>
                </a:moveTo>
                <a:lnTo>
                  <a:pt x="244703" y="1115415"/>
                </a:lnTo>
                <a:lnTo>
                  <a:pt x="292812" y="1135574"/>
                </a:lnTo>
                <a:lnTo>
                  <a:pt x="340248" y="1151997"/>
                </a:lnTo>
                <a:lnTo>
                  <a:pt x="386965" y="1164605"/>
                </a:lnTo>
                <a:lnTo>
                  <a:pt x="432918" y="1173318"/>
                </a:lnTo>
                <a:lnTo>
                  <a:pt x="478059" y="1178059"/>
                </a:lnTo>
                <a:lnTo>
                  <a:pt x="522342" y="1178748"/>
                </a:lnTo>
                <a:lnTo>
                  <a:pt x="565723" y="1175307"/>
                </a:lnTo>
                <a:lnTo>
                  <a:pt x="608154" y="1167657"/>
                </a:lnTo>
                <a:lnTo>
                  <a:pt x="649590" y="1155719"/>
                </a:lnTo>
                <a:lnTo>
                  <a:pt x="689985" y="1139415"/>
                </a:lnTo>
                <a:lnTo>
                  <a:pt x="729292" y="1118666"/>
                </a:lnTo>
                <a:lnTo>
                  <a:pt x="734203" y="1115415"/>
                </a:lnTo>
                <a:close/>
              </a:path>
              <a:path w="1191260" h="1217930">
                <a:moveTo>
                  <a:pt x="939277" y="485546"/>
                </a:moveTo>
                <a:lnTo>
                  <a:pt x="794905" y="485546"/>
                </a:lnTo>
                <a:lnTo>
                  <a:pt x="816383" y="518917"/>
                </a:lnTo>
                <a:lnTo>
                  <a:pt x="833713" y="556348"/>
                </a:lnTo>
                <a:lnTo>
                  <a:pt x="846541" y="597081"/>
                </a:lnTo>
                <a:lnTo>
                  <a:pt x="854515" y="640363"/>
                </a:lnTo>
                <a:lnTo>
                  <a:pt x="857283" y="685436"/>
                </a:lnTo>
                <a:lnTo>
                  <a:pt x="854493" y="731546"/>
                </a:lnTo>
                <a:lnTo>
                  <a:pt x="845790" y="777935"/>
                </a:lnTo>
                <a:lnTo>
                  <a:pt x="830824" y="823849"/>
                </a:lnTo>
                <a:lnTo>
                  <a:pt x="809242" y="868531"/>
                </a:lnTo>
                <a:lnTo>
                  <a:pt x="780636" y="911286"/>
                </a:lnTo>
                <a:lnTo>
                  <a:pt x="744816" y="951179"/>
                </a:lnTo>
                <a:lnTo>
                  <a:pt x="700811" y="987297"/>
                </a:lnTo>
                <a:lnTo>
                  <a:pt x="653769" y="1014791"/>
                </a:lnTo>
                <a:lnTo>
                  <a:pt x="604989" y="1034304"/>
                </a:lnTo>
                <a:lnTo>
                  <a:pt x="555771" y="1046481"/>
                </a:lnTo>
                <a:lnTo>
                  <a:pt x="507414" y="1051965"/>
                </a:lnTo>
                <a:lnTo>
                  <a:pt x="816419" y="1051965"/>
                </a:lnTo>
                <a:lnTo>
                  <a:pt x="874725" y="989647"/>
                </a:lnTo>
                <a:lnTo>
                  <a:pt x="905061" y="948942"/>
                </a:lnTo>
                <a:lnTo>
                  <a:pt x="930502" y="907751"/>
                </a:lnTo>
                <a:lnTo>
                  <a:pt x="951139" y="866112"/>
                </a:lnTo>
                <a:lnTo>
                  <a:pt x="967066" y="824065"/>
                </a:lnTo>
                <a:lnTo>
                  <a:pt x="978375" y="781649"/>
                </a:lnTo>
                <a:lnTo>
                  <a:pt x="985157" y="738903"/>
                </a:lnTo>
                <a:lnTo>
                  <a:pt x="987505" y="695866"/>
                </a:lnTo>
                <a:lnTo>
                  <a:pt x="985513" y="652577"/>
                </a:lnTo>
                <a:lnTo>
                  <a:pt x="979271" y="609076"/>
                </a:lnTo>
                <a:lnTo>
                  <a:pt x="968873" y="565401"/>
                </a:lnTo>
                <a:lnTo>
                  <a:pt x="954411" y="521592"/>
                </a:lnTo>
                <a:lnTo>
                  <a:pt x="939277" y="485546"/>
                </a:lnTo>
                <a:close/>
              </a:path>
              <a:path w="1191260" h="1217930">
                <a:moveTo>
                  <a:pt x="378953" y="1019835"/>
                </a:moveTo>
                <a:lnTo>
                  <a:pt x="348576" y="1019835"/>
                </a:lnTo>
                <a:lnTo>
                  <a:pt x="373615" y="1019953"/>
                </a:lnTo>
                <a:lnTo>
                  <a:pt x="378953" y="1019835"/>
                </a:lnTo>
                <a:close/>
              </a:path>
              <a:path w="1191260" h="1217930">
                <a:moveTo>
                  <a:pt x="510184" y="197508"/>
                </a:moveTo>
                <a:lnTo>
                  <a:pt x="459978" y="198211"/>
                </a:lnTo>
                <a:lnTo>
                  <a:pt x="409498" y="203911"/>
                </a:lnTo>
                <a:lnTo>
                  <a:pt x="362551" y="214070"/>
                </a:lnTo>
                <a:lnTo>
                  <a:pt x="317060" y="229005"/>
                </a:lnTo>
                <a:lnTo>
                  <a:pt x="273354" y="248416"/>
                </a:lnTo>
                <a:lnTo>
                  <a:pt x="231765" y="272002"/>
                </a:lnTo>
                <a:lnTo>
                  <a:pt x="192621" y="299462"/>
                </a:lnTo>
                <a:lnTo>
                  <a:pt x="156252" y="330496"/>
                </a:lnTo>
                <a:lnTo>
                  <a:pt x="122990" y="364804"/>
                </a:lnTo>
                <a:lnTo>
                  <a:pt x="93164" y="402083"/>
                </a:lnTo>
                <a:lnTo>
                  <a:pt x="67104" y="442035"/>
                </a:lnTo>
                <a:lnTo>
                  <a:pt x="45140" y="484358"/>
                </a:lnTo>
                <a:lnTo>
                  <a:pt x="27602" y="528752"/>
                </a:lnTo>
                <a:lnTo>
                  <a:pt x="14820" y="574916"/>
                </a:lnTo>
                <a:lnTo>
                  <a:pt x="6648" y="622352"/>
                </a:lnTo>
                <a:lnTo>
                  <a:pt x="3390" y="646259"/>
                </a:lnTo>
                <a:lnTo>
                  <a:pt x="0" y="670140"/>
                </a:lnTo>
                <a:lnTo>
                  <a:pt x="0" y="710996"/>
                </a:lnTo>
                <a:lnTo>
                  <a:pt x="7543" y="762787"/>
                </a:lnTo>
                <a:lnTo>
                  <a:pt x="15854" y="788093"/>
                </a:lnTo>
                <a:lnTo>
                  <a:pt x="31345" y="806816"/>
                </a:lnTo>
                <a:lnTo>
                  <a:pt x="52344" y="817603"/>
                </a:lnTo>
                <a:lnTo>
                  <a:pt x="77177" y="819099"/>
                </a:lnTo>
                <a:lnTo>
                  <a:pt x="101923" y="810495"/>
                </a:lnTo>
                <a:lnTo>
                  <a:pt x="120334" y="793654"/>
                </a:lnTo>
                <a:lnTo>
                  <a:pt x="130650" y="770746"/>
                </a:lnTo>
                <a:lnTo>
                  <a:pt x="131114" y="743940"/>
                </a:lnTo>
                <a:lnTo>
                  <a:pt x="126132" y="699607"/>
                </a:lnTo>
                <a:lnTo>
                  <a:pt x="127111" y="655824"/>
                </a:lnTo>
                <a:lnTo>
                  <a:pt x="133818" y="612627"/>
                </a:lnTo>
                <a:lnTo>
                  <a:pt x="146024" y="570052"/>
                </a:lnTo>
                <a:lnTo>
                  <a:pt x="164641" y="526213"/>
                </a:lnTo>
                <a:lnTo>
                  <a:pt x="175547" y="503549"/>
                </a:lnTo>
                <a:lnTo>
                  <a:pt x="186905" y="479488"/>
                </a:lnTo>
                <a:lnTo>
                  <a:pt x="367263" y="479488"/>
                </a:lnTo>
                <a:lnTo>
                  <a:pt x="278904" y="391109"/>
                </a:lnTo>
                <a:lnTo>
                  <a:pt x="279400" y="390664"/>
                </a:lnTo>
                <a:lnTo>
                  <a:pt x="341148" y="354187"/>
                </a:lnTo>
                <a:lnTo>
                  <a:pt x="385795" y="337239"/>
                </a:lnTo>
                <a:lnTo>
                  <a:pt x="431509" y="326486"/>
                </a:lnTo>
                <a:lnTo>
                  <a:pt x="478274" y="321763"/>
                </a:lnTo>
                <a:lnTo>
                  <a:pt x="632271" y="321763"/>
                </a:lnTo>
                <a:lnTo>
                  <a:pt x="632872" y="321490"/>
                </a:lnTo>
                <a:lnTo>
                  <a:pt x="646099" y="307897"/>
                </a:lnTo>
                <a:lnTo>
                  <a:pt x="654183" y="290034"/>
                </a:lnTo>
                <a:lnTo>
                  <a:pt x="656704" y="269074"/>
                </a:lnTo>
                <a:lnTo>
                  <a:pt x="653170" y="249535"/>
                </a:lnTo>
                <a:lnTo>
                  <a:pt x="643750" y="232786"/>
                </a:lnTo>
                <a:lnTo>
                  <a:pt x="629100" y="219849"/>
                </a:lnTo>
                <a:lnTo>
                  <a:pt x="609879" y="211747"/>
                </a:lnTo>
                <a:lnTo>
                  <a:pt x="560142" y="201966"/>
                </a:lnTo>
                <a:lnTo>
                  <a:pt x="510184" y="197508"/>
                </a:lnTo>
                <a:close/>
              </a:path>
              <a:path w="1191260" h="1217930">
                <a:moveTo>
                  <a:pt x="367263" y="479488"/>
                </a:moveTo>
                <a:lnTo>
                  <a:pt x="186905" y="479488"/>
                </a:lnTo>
                <a:lnTo>
                  <a:pt x="494042" y="786752"/>
                </a:lnTo>
                <a:lnTo>
                  <a:pt x="670333" y="610260"/>
                </a:lnTo>
                <a:lnTo>
                  <a:pt x="498005" y="610260"/>
                </a:lnTo>
                <a:lnTo>
                  <a:pt x="367263" y="479488"/>
                </a:lnTo>
                <a:close/>
              </a:path>
              <a:path w="1191260" h="1217930">
                <a:moveTo>
                  <a:pt x="1129892" y="0"/>
                </a:moveTo>
                <a:lnTo>
                  <a:pt x="1079207" y="23825"/>
                </a:lnTo>
                <a:lnTo>
                  <a:pt x="722579" y="380441"/>
                </a:lnTo>
                <a:lnTo>
                  <a:pt x="503618" y="599643"/>
                </a:lnTo>
                <a:lnTo>
                  <a:pt x="500380" y="606717"/>
                </a:lnTo>
                <a:lnTo>
                  <a:pt x="498005" y="610260"/>
                </a:lnTo>
                <a:lnTo>
                  <a:pt x="670333" y="610260"/>
                </a:lnTo>
                <a:lnTo>
                  <a:pt x="794905" y="485546"/>
                </a:lnTo>
                <a:lnTo>
                  <a:pt x="939277" y="485546"/>
                </a:lnTo>
                <a:lnTo>
                  <a:pt x="935978" y="477688"/>
                </a:lnTo>
                <a:lnTo>
                  <a:pt x="913664" y="433727"/>
                </a:lnTo>
                <a:lnTo>
                  <a:pt x="887564" y="389750"/>
                </a:lnTo>
                <a:lnTo>
                  <a:pt x="892047" y="385978"/>
                </a:lnTo>
                <a:lnTo>
                  <a:pt x="950214" y="329641"/>
                </a:lnTo>
                <a:lnTo>
                  <a:pt x="1160868" y="118859"/>
                </a:lnTo>
                <a:lnTo>
                  <a:pt x="1189150" y="76721"/>
                </a:lnTo>
                <a:lnTo>
                  <a:pt x="1190744" y="58686"/>
                </a:lnTo>
                <a:lnTo>
                  <a:pt x="1186496" y="41013"/>
                </a:lnTo>
                <a:lnTo>
                  <a:pt x="1176604" y="24676"/>
                </a:lnTo>
                <a:lnTo>
                  <a:pt x="1154586" y="6294"/>
                </a:lnTo>
                <a:lnTo>
                  <a:pt x="1129892" y="0"/>
                </a:lnTo>
                <a:close/>
              </a:path>
              <a:path w="1191260" h="1217930">
                <a:moveTo>
                  <a:pt x="632271" y="321763"/>
                </a:moveTo>
                <a:lnTo>
                  <a:pt x="478274" y="321763"/>
                </a:lnTo>
                <a:lnTo>
                  <a:pt x="526073" y="322903"/>
                </a:lnTo>
                <a:lnTo>
                  <a:pt x="584826" y="331232"/>
                </a:lnTo>
                <a:lnTo>
                  <a:pt x="595025" y="331820"/>
                </a:lnTo>
                <a:lnTo>
                  <a:pt x="605164" y="331344"/>
                </a:lnTo>
                <a:lnTo>
                  <a:pt x="614921" y="329641"/>
                </a:lnTo>
                <a:lnTo>
                  <a:pt x="632271" y="321763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2044158" y="6460997"/>
            <a:ext cx="7520335" cy="1360"/>
          </a:xfrm>
          <a:prstGeom prst="line">
            <a:avLst/>
          </a:prstGeom>
          <a:ln w="476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Выручай Деньг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01" y="5984279"/>
            <a:ext cx="142875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Номер слайда 52"/>
          <p:cNvSpPr>
            <a:spLocks noGrp="1"/>
          </p:cNvSpPr>
          <p:nvPr>
            <p:ph type="sldNum" sz="quarter" idx="12"/>
          </p:nvPr>
        </p:nvSpPr>
        <p:spPr>
          <a:xfrm>
            <a:off x="7253093" y="5984279"/>
            <a:ext cx="2311400" cy="365125"/>
          </a:xfrm>
        </p:spPr>
        <p:txBody>
          <a:bodyPr/>
          <a:lstStyle/>
          <a:p>
            <a:fld id="{B80BBA46-9E30-432C-BEB6-E2E857F79A4B}" type="slidenum">
              <a:rPr lang="ru-RU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13</a:t>
            </a:fld>
            <a:endParaRPr lang="ru-RU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825" y="2561694"/>
            <a:ext cx="5880653" cy="242887"/>
          </a:xfrm>
          <a:prstGeom prst="rect">
            <a:avLst/>
          </a:prstGeom>
          <a:noFill/>
        </p:spPr>
        <p:txBody>
          <a:bodyPr wrap="square" lIns="0" tIns="0" rIns="0" bIns="54000" rtlCol="0">
            <a:noAutofit/>
          </a:bodyPr>
          <a:lstStyle/>
          <a:p>
            <a:r>
              <a:rPr lang="ru-RU" sz="1400" b="1">
                <a:solidFill>
                  <a:srgbClr val="00B050"/>
                </a:solidFill>
              </a:rPr>
              <a:t> В ТОП-10 МФО РФ по ПОТРЕБ. ЗАЙМАМ</a:t>
            </a:r>
            <a:r>
              <a:rPr lang="en-US" sz="1400" b="1">
                <a:solidFill>
                  <a:srgbClr val="00B050"/>
                </a:solidFill>
              </a:rPr>
              <a:t> </a:t>
            </a:r>
            <a:endParaRPr lang="en-GB" sz="14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8483" y="2860894"/>
            <a:ext cx="2072087" cy="1389130"/>
          </a:xfrm>
          <a:prstGeom prst="rect">
            <a:avLst/>
          </a:prstGeom>
          <a:noFill/>
        </p:spPr>
        <p:txBody>
          <a:bodyPr wrap="square" lIns="0" tIns="0" rIns="0" bIns="54000" rtlCol="0">
            <a:noAutofit/>
          </a:bodyPr>
          <a:lstStyle/>
          <a:p>
            <a:r>
              <a:rPr lang="ru-RU" sz="1200" dirty="0"/>
              <a:t>По оценке международного рейтингового агентства «Эксперт РА», компания занимает 6 место среди российских МФО по объему портфеля потребительских микрозаймов ФЛ на 01.01.2017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60251" y="1264552"/>
            <a:ext cx="2072087" cy="1288227"/>
          </a:xfrm>
          <a:prstGeom prst="rect">
            <a:avLst/>
          </a:prstGeom>
          <a:noFill/>
        </p:spPr>
        <p:txBody>
          <a:bodyPr wrap="square" lIns="0" tIns="0" rIns="0" bIns="54000" rtlCol="0">
            <a:noAutofit/>
          </a:bodyPr>
          <a:lstStyle/>
          <a:p>
            <a:r>
              <a:rPr lang="ru-RU" sz="1200" dirty="0">
                <a:cs typeface="Arial" panose="020B0604020202020204" pitchFamily="34" charset="0"/>
              </a:rPr>
              <a:t>Компания является членом СРО «Микрофинансирование и Развитие», которая объединяет наиболее крупные и успешные микрофинансовые организа-ции России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7598" y="930740"/>
            <a:ext cx="5880653" cy="242887"/>
          </a:xfrm>
          <a:prstGeom prst="rect">
            <a:avLst/>
          </a:prstGeom>
          <a:noFill/>
        </p:spPr>
        <p:txBody>
          <a:bodyPr wrap="square" lIns="0" tIns="0" rIns="0" bIns="54000" rtlCol="0">
            <a:noAutofit/>
          </a:bodyPr>
          <a:lstStyle/>
          <a:p>
            <a:pPr>
              <a:lnSpc>
                <a:spcPts val="1800"/>
              </a:lnSpc>
            </a:pPr>
            <a:r>
              <a:rPr lang="ru-RU" sz="1400" b="1">
                <a:solidFill>
                  <a:srgbClr val="00B050"/>
                </a:solidFill>
              </a:rPr>
              <a:t>ЧЛЕНСТВО В СРО «МиР»</a:t>
            </a:r>
            <a:endParaRPr lang="az-Cyrl-AZ" sz="1400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12877" y="1278894"/>
            <a:ext cx="2273746" cy="1324923"/>
          </a:xfrm>
          <a:prstGeom prst="rect">
            <a:avLst/>
          </a:prstGeom>
          <a:noFill/>
        </p:spPr>
        <p:txBody>
          <a:bodyPr wrap="square" lIns="0" tIns="0" rIns="0" bIns="54000" rtlCol="0">
            <a:noAutofit/>
          </a:bodyPr>
          <a:lstStyle/>
          <a:p>
            <a:r>
              <a:rPr lang="ru-RU" sz="1200">
                <a:cs typeface="Arial" panose="020B0604020202020204" pitchFamily="34" charset="0"/>
              </a:rPr>
              <a:t>По итогам 2014 года Ассоциацией молодых предпринимателей России (АМПР) компания «Выручай-Деньги» признана лучшим бизнес-стартом России</a:t>
            </a:r>
            <a:endParaRPr lang="ru-RU" sz="1200" dirty="0"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68131" y="943264"/>
            <a:ext cx="3120347" cy="242886"/>
          </a:xfrm>
          <a:prstGeom prst="rect">
            <a:avLst/>
          </a:prstGeom>
          <a:noFill/>
        </p:spPr>
        <p:txBody>
          <a:bodyPr wrap="square" lIns="0" tIns="0" rIns="0" bIns="54000" rtlCol="0">
            <a:noAutofit/>
          </a:bodyPr>
          <a:lstStyle/>
          <a:p>
            <a:r>
              <a:rPr lang="ru-RU" sz="1400" b="1">
                <a:solidFill>
                  <a:srgbClr val="00B050"/>
                </a:solidFill>
              </a:rPr>
              <a:t>ЛУЧШИЙ БИЗНЕС-СТАРТАП</a:t>
            </a:r>
            <a:endParaRPr lang="en-US" sz="1400" b="1" dirty="0">
              <a:solidFill>
                <a:srgbClr val="00B050"/>
              </a:solidFill>
            </a:endParaRPr>
          </a:p>
        </p:txBody>
      </p:sp>
      <p:pic>
        <p:nvPicPr>
          <p:cNvPr id="2" name="Picture 2" descr="http://youandcredit.ru/wp-content/uploads/2016/03/SRO-700-45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 t="25349" r="5797" b="22355"/>
          <a:stretch/>
        </p:blipFill>
        <p:spPr bwMode="auto">
          <a:xfrm>
            <a:off x="370443" y="1278894"/>
            <a:ext cx="1977081" cy="73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s624622.vk.me/v624622644/b894/9DEvZXnhXt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" t="24929" r="1904" b="25824"/>
          <a:stretch/>
        </p:blipFill>
        <p:spPr bwMode="auto">
          <a:xfrm>
            <a:off x="5043725" y="1278891"/>
            <a:ext cx="1591199" cy="70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top-land.ru/images/all/2/1613/big/img_8.gi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28" b="28045"/>
          <a:stretch/>
        </p:blipFill>
        <p:spPr bwMode="auto">
          <a:xfrm>
            <a:off x="381979" y="2859736"/>
            <a:ext cx="2030501" cy="67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333825" y="4361458"/>
            <a:ext cx="5880653" cy="242887"/>
          </a:xfrm>
          <a:prstGeom prst="rect">
            <a:avLst/>
          </a:prstGeom>
          <a:noFill/>
        </p:spPr>
        <p:txBody>
          <a:bodyPr wrap="square" lIns="0" tIns="0" rIns="0" bIns="54000" rtlCol="0">
            <a:noAutofit/>
          </a:bodyPr>
          <a:lstStyle/>
          <a:p>
            <a:r>
              <a:rPr lang="ru-RU" sz="1400" b="1">
                <a:solidFill>
                  <a:srgbClr val="00B050"/>
                </a:solidFill>
              </a:rPr>
              <a:t>РЕКОМЕНДАТЕЛЬНЫЕ ПИСЬМА</a:t>
            </a:r>
            <a:endParaRPr lang="en-GB" sz="1400" b="1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08732" y="4659071"/>
            <a:ext cx="2083854" cy="1389130"/>
          </a:xfrm>
          <a:prstGeom prst="rect">
            <a:avLst/>
          </a:prstGeom>
          <a:noFill/>
        </p:spPr>
        <p:txBody>
          <a:bodyPr wrap="square" lIns="0" tIns="0" rIns="0" bIns="54000" rtlCol="0">
            <a:noAutofit/>
          </a:bodyPr>
          <a:lstStyle/>
          <a:p>
            <a:r>
              <a:rPr lang="ru-RU" sz="1200"/>
              <a:t>ООО «Выручай-Деньги» явля-ется надежным партнером для полусотни компанний, частных и институциональных инвесто-ров, о чем свидетельствуют рекомендательные письма</a:t>
            </a:r>
          </a:p>
        </p:txBody>
      </p:sp>
      <p:sp>
        <p:nvSpPr>
          <p:cNvPr id="40" name="Rectangle 67"/>
          <p:cNvSpPr/>
          <p:nvPr/>
        </p:nvSpPr>
        <p:spPr>
          <a:xfrm>
            <a:off x="5750839" y="4859041"/>
            <a:ext cx="65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pPr algn="r"/>
            <a:endParaRPr lang="en-US" sz="1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960590" y="2558091"/>
            <a:ext cx="3404301" cy="242887"/>
          </a:xfrm>
          <a:prstGeom prst="rect">
            <a:avLst/>
          </a:prstGeom>
          <a:noFill/>
        </p:spPr>
        <p:txBody>
          <a:bodyPr wrap="square" lIns="0" tIns="0" rIns="0" bIns="54000" rtlCol="0">
            <a:noAutofit/>
          </a:bodyPr>
          <a:lstStyle/>
          <a:p>
            <a:r>
              <a:rPr lang="ru-RU" sz="1400" b="1">
                <a:solidFill>
                  <a:srgbClr val="00B050"/>
                </a:solidFill>
              </a:rPr>
              <a:t>ПРЕМИЯ «ЗОЛОТОЙ РУБЛЬ 2016»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01109" y="2852940"/>
            <a:ext cx="2210955" cy="993841"/>
          </a:xfrm>
          <a:prstGeom prst="rect">
            <a:avLst/>
          </a:prstGeom>
          <a:noFill/>
        </p:spPr>
        <p:txBody>
          <a:bodyPr wrap="square" lIns="0" tIns="0" rIns="0" bIns="54000" rtlCol="0">
            <a:noAutofit/>
          </a:bodyPr>
          <a:lstStyle/>
          <a:p>
            <a:r>
              <a:rPr lang="ru-RU" sz="1200" dirty="0">
                <a:cs typeface="Arial" panose="020B0604020202020204" pitchFamily="34" charset="0"/>
              </a:rPr>
              <a:t>В ноябре 2016 г. МКК «Выручай-Деньги» стала п</a:t>
            </a:r>
            <a:r>
              <a:rPr lang="ru-RU" sz="1200" dirty="0"/>
              <a:t>обедителем Премии «Золотой рубль 2016» в номинации «За вклад в развитие региона». Организатор Премии –Национальное партнерство участников микрофинансового рынка (НАУМИР).</a:t>
            </a:r>
            <a:endParaRPr lang="ru-RU" sz="1200" dirty="0">
              <a:cs typeface="Arial" panose="020B0604020202020204" pitchFamily="34" charset="0"/>
            </a:endParaRPr>
          </a:p>
        </p:txBody>
      </p:sp>
      <p:pic>
        <p:nvPicPr>
          <p:cNvPr id="8194" name="Picture 2" descr="http://vyruchaidengi.ru/uploads/images/%D0%92%D0%BE%D0%BB%D0%BE%D1%85%D0%BE%D0%B2%20-%20%D0%9F%D1%80%D0%B5%D0%BC%D0%B8%D1%8F%20_%D0%97%D0%BE%D0%BB%D0%BE%D1%82%D0%BE%D0%B9%20%D1%80%D1%83%D0%B1%D0%BB%D1%8C%202016%20_0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3" t="13929" r="472" b="16592"/>
          <a:stretch/>
        </p:blipFill>
        <p:spPr bwMode="auto">
          <a:xfrm>
            <a:off x="5104745" y="2893620"/>
            <a:ext cx="1290120" cy="117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7D92098-F7AD-4020-A044-B8BB0CC242D7}"/>
              </a:ext>
            </a:extLst>
          </p:cNvPr>
          <p:cNvSpPr txBox="1"/>
          <p:nvPr/>
        </p:nvSpPr>
        <p:spPr>
          <a:xfrm>
            <a:off x="4968131" y="4367362"/>
            <a:ext cx="3404301" cy="242887"/>
          </a:xfrm>
          <a:prstGeom prst="rect">
            <a:avLst/>
          </a:prstGeom>
          <a:noFill/>
        </p:spPr>
        <p:txBody>
          <a:bodyPr wrap="square" lIns="0" tIns="0" rIns="0" bIns="54000" rtlCol="0">
            <a:noAutofit/>
          </a:bodyPr>
          <a:lstStyle/>
          <a:p>
            <a:r>
              <a:rPr lang="ru-RU" sz="1400" b="1" dirty="0">
                <a:solidFill>
                  <a:srgbClr val="00B050"/>
                </a:solidFill>
              </a:rPr>
              <a:t>+73% ПРИРОСТ ПОРТФЕЛЯ </a:t>
            </a:r>
            <a:endParaRPr lang="ru-RU" sz="1400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AE55DDA-AB0F-46FA-AD97-449C25C970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3725" y="4659071"/>
            <a:ext cx="1709538" cy="10599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EB0FA5D-E22E-4003-876E-73A0F3BA4880}"/>
              </a:ext>
            </a:extLst>
          </p:cNvPr>
          <p:cNvSpPr/>
          <p:nvPr/>
        </p:nvSpPr>
        <p:spPr>
          <a:xfrm>
            <a:off x="7148281" y="4604345"/>
            <a:ext cx="23100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За</a:t>
            </a:r>
            <a:r>
              <a:rPr lang="en-US" sz="1200" dirty="0"/>
              <a:t> 8 </a:t>
            </a:r>
            <a:r>
              <a:rPr lang="en-US" sz="1200" dirty="0" err="1"/>
              <a:t>месяцев</a:t>
            </a:r>
            <a:r>
              <a:rPr lang="en-US" sz="1200" dirty="0"/>
              <a:t> 2017 </a:t>
            </a:r>
            <a:r>
              <a:rPr lang="en-US" sz="1200" dirty="0" err="1"/>
              <a:t>года</a:t>
            </a:r>
            <a:r>
              <a:rPr lang="en-US" sz="1200" dirty="0"/>
              <a:t> </a:t>
            </a:r>
            <a:r>
              <a:rPr lang="en-US" sz="1200" dirty="0" err="1"/>
              <a:t>рост</a:t>
            </a:r>
            <a:r>
              <a:rPr lang="en-US" sz="1200" dirty="0"/>
              <a:t> </a:t>
            </a:r>
            <a:r>
              <a:rPr lang="en-US" sz="1200" dirty="0" err="1"/>
              <a:t>выдачи</a:t>
            </a:r>
            <a:r>
              <a:rPr lang="en-US" sz="1200" dirty="0"/>
              <a:t> </a:t>
            </a:r>
            <a:r>
              <a:rPr lang="en-US" sz="1200" dirty="0" err="1"/>
              <a:t>займов</a:t>
            </a:r>
            <a:r>
              <a:rPr lang="en-US" sz="1200" dirty="0"/>
              <a:t> </a:t>
            </a:r>
            <a:r>
              <a:rPr lang="en-US" sz="1200" dirty="0" err="1"/>
              <a:t>увеличился</a:t>
            </a:r>
            <a:r>
              <a:rPr lang="en-US" sz="1200" dirty="0"/>
              <a:t> </a:t>
            </a:r>
            <a:r>
              <a:rPr lang="en-US" sz="1200" dirty="0" err="1"/>
              <a:t>на</a:t>
            </a:r>
            <a:r>
              <a:rPr lang="en-US" sz="1200" dirty="0"/>
              <a:t> 73% </a:t>
            </a:r>
            <a:r>
              <a:rPr lang="en-US" sz="1200" dirty="0" err="1"/>
              <a:t>по</a:t>
            </a:r>
            <a:r>
              <a:rPr lang="en-US" sz="1200" dirty="0"/>
              <a:t> </a:t>
            </a:r>
            <a:r>
              <a:rPr lang="en-US" sz="1200" dirty="0" err="1"/>
              <a:t>сравнению</a:t>
            </a:r>
            <a:r>
              <a:rPr lang="en-US" sz="1200" dirty="0"/>
              <a:t> с </a:t>
            </a:r>
            <a:r>
              <a:rPr lang="en-US" sz="1200" dirty="0" err="1"/>
              <a:t>аналогичным</a:t>
            </a:r>
            <a:r>
              <a:rPr lang="en-US" sz="1200" dirty="0"/>
              <a:t> </a:t>
            </a:r>
            <a:r>
              <a:rPr lang="en-US" sz="1200" dirty="0" err="1"/>
              <a:t>периодом</a:t>
            </a:r>
            <a:r>
              <a:rPr lang="en-US" sz="1200" dirty="0"/>
              <a:t> 2016 </a:t>
            </a:r>
            <a:r>
              <a:rPr lang="en-US" sz="1200" dirty="0" err="1"/>
              <a:t>года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5664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!!!____М.B.А. EMPIRE____!!!\ВЫРУЧАЙ-ДЕНЬГИ\1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3" t="11547" r="4705"/>
          <a:stretch/>
        </p:blipFill>
        <p:spPr bwMode="auto">
          <a:xfrm>
            <a:off x="4230782" y="1653435"/>
            <a:ext cx="5675218" cy="326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04825" y="1667659"/>
            <a:ext cx="4300538" cy="3016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az-Cyrl-AZ" sz="2400" dirty="0">
                <a:solidFill>
                  <a:srgbClr val="00B050"/>
                </a:solidFill>
                <a:latin typeface="Century Gothic" panose="020B0502020202020204" pitchFamily="34" charset="0"/>
                <a:ea typeface="Dotum" panose="020B0600000101010101" pitchFamily="34" charset="-127"/>
              </a:rPr>
              <a:t>БЛАГОДАРИМ ЗА проявленный интерес!</a:t>
            </a:r>
            <a:endParaRPr lang="en-US" sz="2400" dirty="0">
              <a:solidFill>
                <a:srgbClr val="00B050"/>
              </a:solidFill>
              <a:latin typeface="Century Gothic" panose="020B0502020202020204" pitchFamily="34" charset="0"/>
              <a:ea typeface="Dotum" panose="020B0600000101010101" pitchFamily="34" charset="-127"/>
            </a:endParaRPr>
          </a:p>
          <a:p>
            <a:endParaRPr lang="en-US" sz="400" dirty="0">
              <a:solidFill>
                <a:srgbClr val="17317B"/>
              </a:solidFill>
              <a:latin typeface="Century Gothic" panose="020B0502020202020204" pitchFamily="34" charset="0"/>
              <a:ea typeface="Dotum" panose="020B0600000101010101" pitchFamily="34" charset="-127"/>
            </a:endParaRPr>
          </a:p>
          <a:p>
            <a:r>
              <a:rPr lang="ru-RU" sz="1600" dirty="0">
                <a:solidFill>
                  <a:srgbClr val="0070C0"/>
                </a:solidFill>
                <a:latin typeface="Century Gothic" panose="020B0502020202020204" pitchFamily="34" charset="0"/>
                <a:ea typeface="Dotum" panose="020B0600000101010101" pitchFamily="34" charset="-127"/>
              </a:rPr>
              <a:t>Надеемся на взаимовыгодное сотрудничество</a:t>
            </a:r>
            <a:endParaRPr lang="en-US" sz="1600" dirty="0">
              <a:solidFill>
                <a:srgbClr val="0070C0"/>
              </a:solidFill>
              <a:latin typeface="Century Gothic" panose="020B0502020202020204" pitchFamily="34" charset="0"/>
              <a:ea typeface="Dotum" panose="020B0600000101010101" pitchFamily="34" charset="-127"/>
            </a:endParaRPr>
          </a:p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ea typeface="Dotum" panose="020B0600000101010101" pitchFamily="34" charset="-127"/>
            </a:endParaRPr>
          </a:p>
          <a:p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ea typeface="Dotum" panose="020B0600000101010101" pitchFamily="34" charset="-127"/>
            </a:endParaRPr>
          </a:p>
          <a:p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ea typeface="Dotum" panose="020B0600000101010101" pitchFamily="34" charset="-127"/>
            </a:endParaRPr>
          </a:p>
          <a:p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ea typeface="Dotum" panose="020B0600000101010101" pitchFamily="34" charset="-127"/>
            </a:endParaRPr>
          </a:p>
          <a:p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ea typeface="Dotum" panose="020B0600000101010101" pitchFamily="34" charset="-127"/>
            </a:endParaRPr>
          </a:p>
          <a:p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ea typeface="Dotum" panose="020B0600000101010101" pitchFamily="34" charset="-127"/>
            </a:endParaRPr>
          </a:p>
          <a:p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ea typeface="Dotum" panose="020B0600000101010101" pitchFamily="34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88657" y="4326093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17317B"/>
                </a:solidFill>
              </a:rPr>
              <a:t> </a:t>
            </a:r>
          </a:p>
        </p:txBody>
      </p:sp>
      <p:pic>
        <p:nvPicPr>
          <p:cNvPr id="8" name="Picture 4" descr="G:\!!!____М.B.А. EMPIRE____!!!\ВЫРУЧАЙ-ДЕНЬГИ\VD PLATINUM\INCH Kiev\VD_Platinum_постер_без_ставки _small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521" b="46768" l="71909" r="94960">
                        <a14:foregroundMark x1="75538" y1="40970" x2="75538" y2="40970"/>
                        <a14:foregroundMark x1="73387" y1="40494" x2="73387" y2="40494"/>
                        <a14:foregroundMark x1="79099" y1="40494" x2="79099" y2="40494"/>
                        <a14:foregroundMark x1="80847" y1="41445" x2="80847" y2="41445"/>
                        <a14:foregroundMark x1="84745" y1="41350" x2="84745" y2="41350"/>
                        <a14:foregroundMark x1="86290" y1="41065" x2="86290" y2="41065"/>
                        <a14:foregroundMark x1="87500" y1="40779" x2="87500" y2="40779"/>
                        <a14:foregroundMark x1="89651" y1="41160" x2="89651" y2="41160"/>
                        <a14:foregroundMark x1="92204" y1="40684" x2="92204" y2="40684"/>
                        <a14:foregroundMark x1="82056" y1="42395" x2="82056" y2="42395"/>
                        <a14:foregroundMark x1="82728" y1="40684" x2="82527" y2="41635"/>
                        <a14:foregroundMark x1="84005" y1="40399" x2="83737" y2="40970"/>
                        <a14:foregroundMark x1="85148" y1="40399" x2="84140" y2="40019"/>
                        <a14:foregroundMark x1="74597" y1="40494" x2="73925" y2="42300"/>
                        <a14:foregroundMark x1="76478" y1="44677" x2="89987" y2="44677"/>
                        <a14:foregroundMark x1="76949" y1="44106" x2="90121" y2="44297"/>
                        <a14:foregroundMark x1="91667" y1="42966" x2="91868" y2="41350"/>
                        <a14:backgroundMark x1="90054" y1="43346" x2="84677" y2="433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55" t="25597" r="4984" b="52667"/>
          <a:stretch/>
        </p:blipFill>
        <p:spPr bwMode="auto">
          <a:xfrm>
            <a:off x="2616262" y="4064337"/>
            <a:ext cx="1491350" cy="96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cs625718.vk.me/v625718150/268d2/EuztY0vxoI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4093191"/>
            <a:ext cx="1972602" cy="82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" y="-1454"/>
            <a:ext cx="9906000" cy="40385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endParaRPr lang="ru-RU" sz="1600" b="1" ker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07612" y="5230199"/>
            <a:ext cx="539965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200">
                <a:solidFill>
                  <a:srgbClr val="00B050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www.vyruchaidengi.ru</a:t>
            </a:r>
            <a:endParaRPr lang="ru-RU" sz="1200" dirty="0">
              <a:solidFill>
                <a:srgbClr val="00B050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  <a:p>
            <a:pPr algn="r"/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www.vdplatinum.ru</a:t>
            </a:r>
            <a:r>
              <a:rPr lang="en-US" sz="1200" dirty="0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6147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72278" y="804701"/>
            <a:ext cx="8301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defTabSz="227013">
              <a:buClr>
                <a:srgbClr val="17317B"/>
              </a:buClr>
            </a:pPr>
            <a:r>
              <a:rPr lang="ru-RU" sz="12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Лидер рынка микрофинансирования</a:t>
            </a:r>
            <a:r>
              <a:rPr lang="ru-RU" sz="4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Крыму. Выдано займов на сумму более 2,2 млрд руб.</a:t>
            </a:r>
            <a:endParaRPr lang="en-US" sz="12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lvl="3" defTabSz="227013">
              <a:buClr>
                <a:srgbClr val="17317B"/>
              </a:buClr>
            </a:pPr>
            <a:r>
              <a:rPr lang="ru-RU" sz="12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Входит в ТОП-20 МФО в России по общему размеру портфеля микрозаймов</a:t>
            </a:r>
            <a:endParaRPr lang="en-US" sz="1200" b="1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386372" y="335823"/>
            <a:ext cx="9533721" cy="40385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ru-RU" sz="1600" b="1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«ВЫРУЧАЙ-ДЕНЬГИ» В ЦИФРАХ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8584443" y="335823"/>
            <a:ext cx="980050" cy="468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404813" indent="-114300" algn="ctr">
              <a:lnSpc>
                <a:spcPct val="150000"/>
              </a:lnSpc>
              <a:spcBef>
                <a:spcPct val="0"/>
              </a:spcBef>
              <a:buClr>
                <a:srgbClr val="17317B"/>
              </a:buClr>
              <a:buFont typeface="Wingdings" pitchFamily="2" charset="2"/>
              <a:buChar char="§"/>
              <a:tabLst>
                <a:tab pos="346075" algn="l"/>
              </a:tabLst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bk object 17"/>
          <p:cNvSpPr/>
          <p:nvPr/>
        </p:nvSpPr>
        <p:spPr>
          <a:xfrm>
            <a:off x="8826209" y="163773"/>
            <a:ext cx="632108" cy="632933"/>
          </a:xfrm>
          <a:custGeom>
            <a:avLst/>
            <a:gdLst/>
            <a:ahLst/>
            <a:cxnLst/>
            <a:rect l="l" t="t" r="r" b="b"/>
            <a:pathLst>
              <a:path w="1191260" h="1217930">
                <a:moveTo>
                  <a:pt x="282929" y="892041"/>
                </a:moveTo>
                <a:lnTo>
                  <a:pt x="183349" y="892759"/>
                </a:lnTo>
                <a:lnTo>
                  <a:pt x="137279" y="911286"/>
                </a:lnTo>
                <a:lnTo>
                  <a:pt x="119735" y="957922"/>
                </a:lnTo>
                <a:lnTo>
                  <a:pt x="119661" y="1135574"/>
                </a:lnTo>
                <a:lnTo>
                  <a:pt x="119728" y="1151997"/>
                </a:lnTo>
                <a:lnTo>
                  <a:pt x="137317" y="1199951"/>
                </a:lnTo>
                <a:lnTo>
                  <a:pt x="181825" y="1217828"/>
                </a:lnTo>
                <a:lnTo>
                  <a:pt x="206728" y="1213171"/>
                </a:lnTo>
                <a:lnTo>
                  <a:pt x="226464" y="1200045"/>
                </a:lnTo>
                <a:lnTo>
                  <a:pt x="239588" y="1179884"/>
                </a:lnTo>
                <a:lnTo>
                  <a:pt x="244652" y="1154125"/>
                </a:lnTo>
                <a:lnTo>
                  <a:pt x="244703" y="1115415"/>
                </a:lnTo>
                <a:lnTo>
                  <a:pt x="734203" y="1115415"/>
                </a:lnTo>
                <a:lnTo>
                  <a:pt x="767466" y="1093394"/>
                </a:lnTo>
                <a:lnTo>
                  <a:pt x="804460" y="1063519"/>
                </a:lnTo>
                <a:lnTo>
                  <a:pt x="816419" y="1051965"/>
                </a:lnTo>
                <a:lnTo>
                  <a:pt x="507414" y="1051965"/>
                </a:lnTo>
                <a:lnTo>
                  <a:pt x="461217" y="1051399"/>
                </a:lnTo>
                <a:lnTo>
                  <a:pt x="418479" y="1045426"/>
                </a:lnTo>
                <a:lnTo>
                  <a:pt x="380499" y="1034690"/>
                </a:lnTo>
                <a:lnTo>
                  <a:pt x="348576" y="1019835"/>
                </a:lnTo>
                <a:lnTo>
                  <a:pt x="378953" y="1019835"/>
                </a:lnTo>
                <a:lnTo>
                  <a:pt x="381254" y="1019784"/>
                </a:lnTo>
                <a:lnTo>
                  <a:pt x="407102" y="1014330"/>
                </a:lnTo>
                <a:lnTo>
                  <a:pt x="427393" y="1001052"/>
                </a:lnTo>
                <a:lnTo>
                  <a:pt x="440682" y="981401"/>
                </a:lnTo>
                <a:lnTo>
                  <a:pt x="445528" y="956830"/>
                </a:lnTo>
                <a:lnTo>
                  <a:pt x="441023" y="931823"/>
                </a:lnTo>
                <a:lnTo>
                  <a:pt x="428120" y="911632"/>
                </a:lnTo>
                <a:lnTo>
                  <a:pt x="408163" y="898035"/>
                </a:lnTo>
                <a:lnTo>
                  <a:pt x="382498" y="892810"/>
                </a:lnTo>
                <a:lnTo>
                  <a:pt x="282929" y="892041"/>
                </a:lnTo>
                <a:close/>
              </a:path>
              <a:path w="1191260" h="1217930">
                <a:moveTo>
                  <a:pt x="734203" y="1115415"/>
                </a:moveTo>
                <a:lnTo>
                  <a:pt x="244703" y="1115415"/>
                </a:lnTo>
                <a:lnTo>
                  <a:pt x="292812" y="1135574"/>
                </a:lnTo>
                <a:lnTo>
                  <a:pt x="340248" y="1151997"/>
                </a:lnTo>
                <a:lnTo>
                  <a:pt x="386965" y="1164605"/>
                </a:lnTo>
                <a:lnTo>
                  <a:pt x="432918" y="1173318"/>
                </a:lnTo>
                <a:lnTo>
                  <a:pt x="478059" y="1178059"/>
                </a:lnTo>
                <a:lnTo>
                  <a:pt x="522342" y="1178748"/>
                </a:lnTo>
                <a:lnTo>
                  <a:pt x="565723" y="1175307"/>
                </a:lnTo>
                <a:lnTo>
                  <a:pt x="608154" y="1167657"/>
                </a:lnTo>
                <a:lnTo>
                  <a:pt x="649590" y="1155719"/>
                </a:lnTo>
                <a:lnTo>
                  <a:pt x="689985" y="1139415"/>
                </a:lnTo>
                <a:lnTo>
                  <a:pt x="729292" y="1118666"/>
                </a:lnTo>
                <a:lnTo>
                  <a:pt x="734203" y="1115415"/>
                </a:lnTo>
                <a:close/>
              </a:path>
              <a:path w="1191260" h="1217930">
                <a:moveTo>
                  <a:pt x="939277" y="485546"/>
                </a:moveTo>
                <a:lnTo>
                  <a:pt x="794905" y="485546"/>
                </a:lnTo>
                <a:lnTo>
                  <a:pt x="816383" y="518917"/>
                </a:lnTo>
                <a:lnTo>
                  <a:pt x="833713" y="556348"/>
                </a:lnTo>
                <a:lnTo>
                  <a:pt x="846541" y="597081"/>
                </a:lnTo>
                <a:lnTo>
                  <a:pt x="854515" y="640363"/>
                </a:lnTo>
                <a:lnTo>
                  <a:pt x="857283" y="685436"/>
                </a:lnTo>
                <a:lnTo>
                  <a:pt x="854493" y="731546"/>
                </a:lnTo>
                <a:lnTo>
                  <a:pt x="845790" y="777935"/>
                </a:lnTo>
                <a:lnTo>
                  <a:pt x="830824" y="823849"/>
                </a:lnTo>
                <a:lnTo>
                  <a:pt x="809242" y="868531"/>
                </a:lnTo>
                <a:lnTo>
                  <a:pt x="780636" y="911286"/>
                </a:lnTo>
                <a:lnTo>
                  <a:pt x="744816" y="951179"/>
                </a:lnTo>
                <a:lnTo>
                  <a:pt x="700811" y="987297"/>
                </a:lnTo>
                <a:lnTo>
                  <a:pt x="653769" y="1014791"/>
                </a:lnTo>
                <a:lnTo>
                  <a:pt x="604989" y="1034304"/>
                </a:lnTo>
                <a:lnTo>
                  <a:pt x="555771" y="1046481"/>
                </a:lnTo>
                <a:lnTo>
                  <a:pt x="507414" y="1051965"/>
                </a:lnTo>
                <a:lnTo>
                  <a:pt x="816419" y="1051965"/>
                </a:lnTo>
                <a:lnTo>
                  <a:pt x="874725" y="989647"/>
                </a:lnTo>
                <a:lnTo>
                  <a:pt x="905061" y="948942"/>
                </a:lnTo>
                <a:lnTo>
                  <a:pt x="930502" y="907751"/>
                </a:lnTo>
                <a:lnTo>
                  <a:pt x="951139" y="866112"/>
                </a:lnTo>
                <a:lnTo>
                  <a:pt x="967066" y="824065"/>
                </a:lnTo>
                <a:lnTo>
                  <a:pt x="978375" y="781649"/>
                </a:lnTo>
                <a:lnTo>
                  <a:pt x="985157" y="738903"/>
                </a:lnTo>
                <a:lnTo>
                  <a:pt x="987505" y="695866"/>
                </a:lnTo>
                <a:lnTo>
                  <a:pt x="985513" y="652577"/>
                </a:lnTo>
                <a:lnTo>
                  <a:pt x="979271" y="609076"/>
                </a:lnTo>
                <a:lnTo>
                  <a:pt x="968873" y="565401"/>
                </a:lnTo>
                <a:lnTo>
                  <a:pt x="954411" y="521592"/>
                </a:lnTo>
                <a:lnTo>
                  <a:pt x="939277" y="485546"/>
                </a:lnTo>
                <a:close/>
              </a:path>
              <a:path w="1191260" h="1217930">
                <a:moveTo>
                  <a:pt x="378953" y="1019835"/>
                </a:moveTo>
                <a:lnTo>
                  <a:pt x="348576" y="1019835"/>
                </a:lnTo>
                <a:lnTo>
                  <a:pt x="373615" y="1019953"/>
                </a:lnTo>
                <a:lnTo>
                  <a:pt x="378953" y="1019835"/>
                </a:lnTo>
                <a:close/>
              </a:path>
              <a:path w="1191260" h="1217930">
                <a:moveTo>
                  <a:pt x="510184" y="197508"/>
                </a:moveTo>
                <a:lnTo>
                  <a:pt x="459978" y="198211"/>
                </a:lnTo>
                <a:lnTo>
                  <a:pt x="409498" y="203911"/>
                </a:lnTo>
                <a:lnTo>
                  <a:pt x="362551" y="214070"/>
                </a:lnTo>
                <a:lnTo>
                  <a:pt x="317060" y="229005"/>
                </a:lnTo>
                <a:lnTo>
                  <a:pt x="273354" y="248416"/>
                </a:lnTo>
                <a:lnTo>
                  <a:pt x="231765" y="272002"/>
                </a:lnTo>
                <a:lnTo>
                  <a:pt x="192621" y="299462"/>
                </a:lnTo>
                <a:lnTo>
                  <a:pt x="156252" y="330496"/>
                </a:lnTo>
                <a:lnTo>
                  <a:pt x="122990" y="364804"/>
                </a:lnTo>
                <a:lnTo>
                  <a:pt x="93164" y="402083"/>
                </a:lnTo>
                <a:lnTo>
                  <a:pt x="67104" y="442035"/>
                </a:lnTo>
                <a:lnTo>
                  <a:pt x="45140" y="484358"/>
                </a:lnTo>
                <a:lnTo>
                  <a:pt x="27602" y="528752"/>
                </a:lnTo>
                <a:lnTo>
                  <a:pt x="14820" y="574916"/>
                </a:lnTo>
                <a:lnTo>
                  <a:pt x="6648" y="622352"/>
                </a:lnTo>
                <a:lnTo>
                  <a:pt x="3390" y="646259"/>
                </a:lnTo>
                <a:lnTo>
                  <a:pt x="0" y="670140"/>
                </a:lnTo>
                <a:lnTo>
                  <a:pt x="0" y="710996"/>
                </a:lnTo>
                <a:lnTo>
                  <a:pt x="7543" y="762787"/>
                </a:lnTo>
                <a:lnTo>
                  <a:pt x="15854" y="788093"/>
                </a:lnTo>
                <a:lnTo>
                  <a:pt x="31345" y="806816"/>
                </a:lnTo>
                <a:lnTo>
                  <a:pt x="52344" y="817603"/>
                </a:lnTo>
                <a:lnTo>
                  <a:pt x="77177" y="819099"/>
                </a:lnTo>
                <a:lnTo>
                  <a:pt x="101923" y="810495"/>
                </a:lnTo>
                <a:lnTo>
                  <a:pt x="120334" y="793654"/>
                </a:lnTo>
                <a:lnTo>
                  <a:pt x="130650" y="770746"/>
                </a:lnTo>
                <a:lnTo>
                  <a:pt x="131114" y="743940"/>
                </a:lnTo>
                <a:lnTo>
                  <a:pt x="126132" y="699607"/>
                </a:lnTo>
                <a:lnTo>
                  <a:pt x="127111" y="655824"/>
                </a:lnTo>
                <a:lnTo>
                  <a:pt x="133818" y="612627"/>
                </a:lnTo>
                <a:lnTo>
                  <a:pt x="146024" y="570052"/>
                </a:lnTo>
                <a:lnTo>
                  <a:pt x="164641" y="526213"/>
                </a:lnTo>
                <a:lnTo>
                  <a:pt x="175547" y="503549"/>
                </a:lnTo>
                <a:lnTo>
                  <a:pt x="186905" y="479488"/>
                </a:lnTo>
                <a:lnTo>
                  <a:pt x="367263" y="479488"/>
                </a:lnTo>
                <a:lnTo>
                  <a:pt x="278904" y="391109"/>
                </a:lnTo>
                <a:lnTo>
                  <a:pt x="279400" y="390664"/>
                </a:lnTo>
                <a:lnTo>
                  <a:pt x="341148" y="354187"/>
                </a:lnTo>
                <a:lnTo>
                  <a:pt x="385795" y="337239"/>
                </a:lnTo>
                <a:lnTo>
                  <a:pt x="431509" y="326486"/>
                </a:lnTo>
                <a:lnTo>
                  <a:pt x="478274" y="321763"/>
                </a:lnTo>
                <a:lnTo>
                  <a:pt x="632271" y="321763"/>
                </a:lnTo>
                <a:lnTo>
                  <a:pt x="632872" y="321490"/>
                </a:lnTo>
                <a:lnTo>
                  <a:pt x="646099" y="307897"/>
                </a:lnTo>
                <a:lnTo>
                  <a:pt x="654183" y="290034"/>
                </a:lnTo>
                <a:lnTo>
                  <a:pt x="656704" y="269074"/>
                </a:lnTo>
                <a:lnTo>
                  <a:pt x="653170" y="249535"/>
                </a:lnTo>
                <a:lnTo>
                  <a:pt x="643750" y="232786"/>
                </a:lnTo>
                <a:lnTo>
                  <a:pt x="629100" y="219849"/>
                </a:lnTo>
                <a:lnTo>
                  <a:pt x="609879" y="211747"/>
                </a:lnTo>
                <a:lnTo>
                  <a:pt x="560142" y="201966"/>
                </a:lnTo>
                <a:lnTo>
                  <a:pt x="510184" y="197508"/>
                </a:lnTo>
                <a:close/>
              </a:path>
              <a:path w="1191260" h="1217930">
                <a:moveTo>
                  <a:pt x="367263" y="479488"/>
                </a:moveTo>
                <a:lnTo>
                  <a:pt x="186905" y="479488"/>
                </a:lnTo>
                <a:lnTo>
                  <a:pt x="494042" y="786752"/>
                </a:lnTo>
                <a:lnTo>
                  <a:pt x="670333" y="610260"/>
                </a:lnTo>
                <a:lnTo>
                  <a:pt x="498005" y="610260"/>
                </a:lnTo>
                <a:lnTo>
                  <a:pt x="367263" y="479488"/>
                </a:lnTo>
                <a:close/>
              </a:path>
              <a:path w="1191260" h="1217930">
                <a:moveTo>
                  <a:pt x="1129892" y="0"/>
                </a:moveTo>
                <a:lnTo>
                  <a:pt x="1079207" y="23825"/>
                </a:lnTo>
                <a:lnTo>
                  <a:pt x="722579" y="380441"/>
                </a:lnTo>
                <a:lnTo>
                  <a:pt x="503618" y="599643"/>
                </a:lnTo>
                <a:lnTo>
                  <a:pt x="500380" y="606717"/>
                </a:lnTo>
                <a:lnTo>
                  <a:pt x="498005" y="610260"/>
                </a:lnTo>
                <a:lnTo>
                  <a:pt x="670333" y="610260"/>
                </a:lnTo>
                <a:lnTo>
                  <a:pt x="794905" y="485546"/>
                </a:lnTo>
                <a:lnTo>
                  <a:pt x="939277" y="485546"/>
                </a:lnTo>
                <a:lnTo>
                  <a:pt x="935978" y="477688"/>
                </a:lnTo>
                <a:lnTo>
                  <a:pt x="913664" y="433727"/>
                </a:lnTo>
                <a:lnTo>
                  <a:pt x="887564" y="389750"/>
                </a:lnTo>
                <a:lnTo>
                  <a:pt x="892047" y="385978"/>
                </a:lnTo>
                <a:lnTo>
                  <a:pt x="950214" y="329641"/>
                </a:lnTo>
                <a:lnTo>
                  <a:pt x="1160868" y="118859"/>
                </a:lnTo>
                <a:lnTo>
                  <a:pt x="1189150" y="76721"/>
                </a:lnTo>
                <a:lnTo>
                  <a:pt x="1190744" y="58686"/>
                </a:lnTo>
                <a:lnTo>
                  <a:pt x="1186496" y="41013"/>
                </a:lnTo>
                <a:lnTo>
                  <a:pt x="1176604" y="24676"/>
                </a:lnTo>
                <a:lnTo>
                  <a:pt x="1154586" y="6294"/>
                </a:lnTo>
                <a:lnTo>
                  <a:pt x="1129892" y="0"/>
                </a:lnTo>
                <a:close/>
              </a:path>
              <a:path w="1191260" h="1217930">
                <a:moveTo>
                  <a:pt x="632271" y="321763"/>
                </a:moveTo>
                <a:lnTo>
                  <a:pt x="478274" y="321763"/>
                </a:lnTo>
                <a:lnTo>
                  <a:pt x="526073" y="322903"/>
                </a:lnTo>
                <a:lnTo>
                  <a:pt x="584826" y="331232"/>
                </a:lnTo>
                <a:lnTo>
                  <a:pt x="595025" y="331820"/>
                </a:lnTo>
                <a:lnTo>
                  <a:pt x="605164" y="331344"/>
                </a:lnTo>
                <a:lnTo>
                  <a:pt x="614921" y="329641"/>
                </a:lnTo>
                <a:lnTo>
                  <a:pt x="632271" y="321763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3991232" y="6462357"/>
            <a:ext cx="5573261" cy="0"/>
          </a:xfrm>
          <a:prstGeom prst="line">
            <a:avLst/>
          </a:prstGeom>
          <a:ln w="476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Выручай День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01" y="5984279"/>
            <a:ext cx="142875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Номер слайда 52"/>
          <p:cNvSpPr>
            <a:spLocks noGrp="1"/>
          </p:cNvSpPr>
          <p:nvPr>
            <p:ph type="sldNum" sz="quarter" idx="12"/>
          </p:nvPr>
        </p:nvSpPr>
        <p:spPr>
          <a:xfrm>
            <a:off x="7362755" y="6017273"/>
            <a:ext cx="2311400" cy="365125"/>
          </a:xfrm>
        </p:spPr>
        <p:txBody>
          <a:bodyPr/>
          <a:lstStyle/>
          <a:p>
            <a:fld id="{B80BBA46-9E30-432C-BEB6-E2E857F79A4B}" type="slidenum">
              <a:rPr lang="ru-RU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</a:t>
            </a:fld>
            <a:endParaRPr lang="ru-RU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1240344" y="1297961"/>
            <a:ext cx="2158469" cy="1231106"/>
            <a:chOff x="530521" y="4606303"/>
            <a:chExt cx="2158469" cy="1231106"/>
          </a:xfrm>
        </p:grpSpPr>
        <p:sp>
          <p:nvSpPr>
            <p:cNvPr id="58" name="Rectangle 72"/>
            <p:cNvSpPr/>
            <p:nvPr/>
          </p:nvSpPr>
          <p:spPr>
            <a:xfrm>
              <a:off x="530521" y="4606303"/>
              <a:ext cx="783869" cy="123110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914239"/>
              <a:r>
                <a:rPr lang="ru-RU" sz="2800">
                  <a:solidFill>
                    <a:srgbClr val="00B050"/>
                  </a:solidFill>
                  <a:latin typeface="Arial Narrow" panose="020B0606020202030204" pitchFamily="34" charset="0"/>
                  <a:cs typeface="Arial" pitchFamily="34" charset="0"/>
                </a:rPr>
                <a:t>№</a:t>
              </a:r>
              <a:r>
                <a:rPr lang="ru-RU" sz="8000">
                  <a:solidFill>
                    <a:srgbClr val="00B050"/>
                  </a:solidFill>
                  <a:latin typeface="Arial Narrow" panose="020B0606020202030204" pitchFamily="34" charset="0"/>
                  <a:cs typeface="Arial" pitchFamily="34" charset="0"/>
                </a:rPr>
                <a:t>1</a:t>
              </a:r>
              <a:endParaRPr lang="en-US" sz="8000" dirty="0">
                <a:solidFill>
                  <a:srgbClr val="00B050"/>
                </a:solidFill>
                <a:latin typeface="Arial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416297" y="5039522"/>
              <a:ext cx="1272693" cy="761527"/>
            </a:xfrm>
            <a:prstGeom prst="rect">
              <a:avLst/>
            </a:prstGeom>
            <a:noFill/>
          </p:spPr>
          <p:txBody>
            <a:bodyPr wrap="square" lIns="0" tIns="0" rIns="0" bIns="54000" rtlCol="0">
              <a:noAutofit/>
            </a:bodyPr>
            <a:lstStyle/>
            <a:p>
              <a:pPr defTabSz="914239">
                <a:lnSpc>
                  <a:spcPct val="80000"/>
                </a:lnSpc>
              </a:pPr>
              <a:r>
                <a:rPr lang="ru-RU" sz="2400">
                  <a:solidFill>
                    <a:srgbClr val="969898"/>
                  </a:solidFill>
                  <a:latin typeface="Arial Narrow" panose="020B0606020202030204" pitchFamily="34" charset="0"/>
                  <a:cs typeface="Arial" pitchFamily="34" charset="0"/>
                </a:rPr>
                <a:t>лидер рынка</a:t>
              </a:r>
              <a:endParaRPr lang="en-US" sz="2400" dirty="0">
                <a:solidFill>
                  <a:srgbClr val="969898"/>
                </a:solidFill>
                <a:latin typeface="Arial Narrow" panose="020B0606020202030204" pitchFamily="34" charset="0"/>
                <a:cs typeface="Arial" pitchFamily="34" charset="0"/>
              </a:endParaRPr>
            </a:p>
          </p:txBody>
        </p:sp>
      </p:grpSp>
      <p:grpSp>
        <p:nvGrpSpPr>
          <p:cNvPr id="60" name="Group 1"/>
          <p:cNvGrpSpPr/>
          <p:nvPr/>
        </p:nvGrpSpPr>
        <p:grpSpPr>
          <a:xfrm>
            <a:off x="7666217" y="2792590"/>
            <a:ext cx="883825" cy="694041"/>
            <a:chOff x="2385024" y="4146853"/>
            <a:chExt cx="767386" cy="626711"/>
          </a:xfrm>
          <a:solidFill>
            <a:srgbClr val="969898"/>
          </a:solidFill>
        </p:grpSpPr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2385024" y="4146853"/>
              <a:ext cx="767386" cy="626711"/>
            </a:xfrm>
            <a:custGeom>
              <a:avLst/>
              <a:gdLst>
                <a:gd name="T0" fmla="*/ 7 w 245"/>
                <a:gd name="T1" fmla="*/ 31 h 200"/>
                <a:gd name="T2" fmla="*/ 0 w 245"/>
                <a:gd name="T3" fmla="*/ 71 h 200"/>
                <a:gd name="T4" fmla="*/ 75 w 245"/>
                <a:gd name="T5" fmla="*/ 89 h 200"/>
                <a:gd name="T6" fmla="*/ 90 w 245"/>
                <a:gd name="T7" fmla="*/ 76 h 200"/>
                <a:gd name="T8" fmla="*/ 124 w 245"/>
                <a:gd name="T9" fmla="*/ 81 h 200"/>
                <a:gd name="T10" fmla="*/ 131 w 245"/>
                <a:gd name="T11" fmla="*/ 89 h 200"/>
                <a:gd name="T12" fmla="*/ 200 w 245"/>
                <a:gd name="T13" fmla="*/ 70 h 200"/>
                <a:gd name="T14" fmla="*/ 208 w 245"/>
                <a:gd name="T15" fmla="*/ 40 h 200"/>
                <a:gd name="T16" fmla="*/ 104 w 245"/>
                <a:gd name="T17" fmla="*/ 31 h 200"/>
                <a:gd name="T18" fmla="*/ 182 w 245"/>
                <a:gd name="T19" fmla="*/ 76 h 200"/>
                <a:gd name="T20" fmla="*/ 182 w 245"/>
                <a:gd name="T21" fmla="*/ 199 h 200"/>
                <a:gd name="T22" fmla="*/ 62 w 245"/>
                <a:gd name="T23" fmla="*/ 174 h 200"/>
                <a:gd name="T24" fmla="*/ 114 w 245"/>
                <a:gd name="T25" fmla="*/ 174 h 200"/>
                <a:gd name="T26" fmla="*/ 114 w 245"/>
                <a:gd name="T27" fmla="*/ 121 h 200"/>
                <a:gd name="T28" fmla="*/ 91 w 245"/>
                <a:gd name="T29" fmla="*/ 114 h 200"/>
                <a:gd name="T30" fmla="*/ 84 w 245"/>
                <a:gd name="T31" fmla="*/ 104 h 200"/>
                <a:gd name="T32" fmla="*/ 64 w 245"/>
                <a:gd name="T33" fmla="*/ 95 h 200"/>
                <a:gd name="T34" fmla="*/ 3 w 245"/>
                <a:gd name="T35" fmla="*/ 94 h 200"/>
                <a:gd name="T36" fmla="*/ 10 w 245"/>
                <a:gd name="T37" fmla="*/ 174 h 200"/>
                <a:gd name="T38" fmla="*/ 105 w 245"/>
                <a:gd name="T39" fmla="*/ 0 h 200"/>
                <a:gd name="T40" fmla="*/ 68 w 245"/>
                <a:gd name="T41" fmla="*/ 7 h 200"/>
                <a:gd name="T42" fmla="*/ 73 w 245"/>
                <a:gd name="T43" fmla="*/ 27 h 200"/>
                <a:gd name="T44" fmla="*/ 91 w 245"/>
                <a:gd name="T45" fmla="*/ 15 h 200"/>
                <a:gd name="T46" fmla="*/ 125 w 245"/>
                <a:gd name="T47" fmla="*/ 22 h 200"/>
                <a:gd name="T48" fmla="*/ 141 w 245"/>
                <a:gd name="T49" fmla="*/ 21 h 200"/>
                <a:gd name="T50" fmla="*/ 130 w 245"/>
                <a:gd name="T51" fmla="*/ 0 h 200"/>
                <a:gd name="T52" fmla="*/ 104 w 245"/>
                <a:gd name="T53" fmla="*/ 82 h 200"/>
                <a:gd name="T54" fmla="*/ 98 w 245"/>
                <a:gd name="T55" fmla="*/ 82 h 200"/>
                <a:gd name="T56" fmla="*/ 91 w 245"/>
                <a:gd name="T57" fmla="*/ 101 h 200"/>
                <a:gd name="T58" fmla="*/ 111 w 245"/>
                <a:gd name="T59" fmla="*/ 107 h 200"/>
                <a:gd name="T60" fmla="*/ 117 w 245"/>
                <a:gd name="T61" fmla="*/ 94 h 200"/>
                <a:gd name="T62" fmla="*/ 104 w 245"/>
                <a:gd name="T63" fmla="*/ 8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5" h="200">
                  <a:moveTo>
                    <a:pt x="104" y="31"/>
                  </a:moveTo>
                  <a:cubicBezTo>
                    <a:pt x="72" y="31"/>
                    <a:pt x="40" y="31"/>
                    <a:pt x="7" y="31"/>
                  </a:cubicBezTo>
                  <a:cubicBezTo>
                    <a:pt x="2" y="31"/>
                    <a:pt x="0" y="33"/>
                    <a:pt x="0" y="38"/>
                  </a:cubicBezTo>
                  <a:cubicBezTo>
                    <a:pt x="0" y="49"/>
                    <a:pt x="0" y="60"/>
                    <a:pt x="0" y="71"/>
                  </a:cubicBezTo>
                  <a:cubicBezTo>
                    <a:pt x="0" y="81"/>
                    <a:pt x="1" y="82"/>
                    <a:pt x="11" y="83"/>
                  </a:cubicBezTo>
                  <a:cubicBezTo>
                    <a:pt x="32" y="85"/>
                    <a:pt x="53" y="87"/>
                    <a:pt x="75" y="89"/>
                  </a:cubicBezTo>
                  <a:cubicBezTo>
                    <a:pt x="84" y="90"/>
                    <a:pt x="84" y="90"/>
                    <a:pt x="84" y="81"/>
                  </a:cubicBezTo>
                  <a:cubicBezTo>
                    <a:pt x="84" y="77"/>
                    <a:pt x="86" y="75"/>
                    <a:pt x="90" y="76"/>
                  </a:cubicBezTo>
                  <a:cubicBezTo>
                    <a:pt x="100" y="76"/>
                    <a:pt x="109" y="76"/>
                    <a:pt x="118" y="76"/>
                  </a:cubicBezTo>
                  <a:cubicBezTo>
                    <a:pt x="122" y="75"/>
                    <a:pt x="124" y="77"/>
                    <a:pt x="124" y="81"/>
                  </a:cubicBezTo>
                  <a:cubicBezTo>
                    <a:pt x="124" y="82"/>
                    <a:pt x="124" y="84"/>
                    <a:pt x="124" y="85"/>
                  </a:cubicBezTo>
                  <a:cubicBezTo>
                    <a:pt x="124" y="89"/>
                    <a:pt x="128" y="91"/>
                    <a:pt x="131" y="89"/>
                  </a:cubicBezTo>
                  <a:cubicBezTo>
                    <a:pt x="133" y="88"/>
                    <a:pt x="134" y="87"/>
                    <a:pt x="135" y="86"/>
                  </a:cubicBezTo>
                  <a:cubicBezTo>
                    <a:pt x="154" y="69"/>
                    <a:pt x="176" y="64"/>
                    <a:pt x="200" y="70"/>
                  </a:cubicBezTo>
                  <a:cubicBezTo>
                    <a:pt x="207" y="71"/>
                    <a:pt x="208" y="70"/>
                    <a:pt x="208" y="64"/>
                  </a:cubicBezTo>
                  <a:cubicBezTo>
                    <a:pt x="208" y="56"/>
                    <a:pt x="208" y="48"/>
                    <a:pt x="208" y="40"/>
                  </a:cubicBezTo>
                  <a:cubicBezTo>
                    <a:pt x="208" y="32"/>
                    <a:pt x="207" y="31"/>
                    <a:pt x="200" y="31"/>
                  </a:cubicBezTo>
                  <a:cubicBezTo>
                    <a:pt x="168" y="31"/>
                    <a:pt x="136" y="31"/>
                    <a:pt x="104" y="31"/>
                  </a:cubicBezTo>
                  <a:close/>
                  <a:moveTo>
                    <a:pt x="244" y="137"/>
                  </a:moveTo>
                  <a:cubicBezTo>
                    <a:pt x="244" y="103"/>
                    <a:pt x="217" y="76"/>
                    <a:pt x="182" y="76"/>
                  </a:cubicBezTo>
                  <a:cubicBezTo>
                    <a:pt x="149" y="76"/>
                    <a:pt x="119" y="102"/>
                    <a:pt x="120" y="140"/>
                  </a:cubicBezTo>
                  <a:cubicBezTo>
                    <a:pt x="121" y="173"/>
                    <a:pt x="148" y="199"/>
                    <a:pt x="182" y="199"/>
                  </a:cubicBezTo>
                  <a:cubicBezTo>
                    <a:pt x="214" y="200"/>
                    <a:pt x="245" y="173"/>
                    <a:pt x="244" y="137"/>
                  </a:cubicBezTo>
                  <a:close/>
                  <a:moveTo>
                    <a:pt x="62" y="174"/>
                  </a:moveTo>
                  <a:cubicBezTo>
                    <a:pt x="62" y="174"/>
                    <a:pt x="62" y="174"/>
                    <a:pt x="62" y="174"/>
                  </a:cubicBezTo>
                  <a:cubicBezTo>
                    <a:pt x="79" y="174"/>
                    <a:pt x="97" y="174"/>
                    <a:pt x="114" y="174"/>
                  </a:cubicBezTo>
                  <a:cubicBezTo>
                    <a:pt x="120" y="174"/>
                    <a:pt x="121" y="172"/>
                    <a:pt x="119" y="167"/>
                  </a:cubicBezTo>
                  <a:cubicBezTo>
                    <a:pt x="111" y="152"/>
                    <a:pt x="111" y="137"/>
                    <a:pt x="114" y="121"/>
                  </a:cubicBezTo>
                  <a:cubicBezTo>
                    <a:pt x="115" y="115"/>
                    <a:pt x="114" y="114"/>
                    <a:pt x="108" y="114"/>
                  </a:cubicBezTo>
                  <a:cubicBezTo>
                    <a:pt x="102" y="114"/>
                    <a:pt x="96" y="114"/>
                    <a:pt x="91" y="114"/>
                  </a:cubicBezTo>
                  <a:cubicBezTo>
                    <a:pt x="86" y="114"/>
                    <a:pt x="84" y="112"/>
                    <a:pt x="84" y="107"/>
                  </a:cubicBezTo>
                  <a:cubicBezTo>
                    <a:pt x="84" y="106"/>
                    <a:pt x="84" y="105"/>
                    <a:pt x="84" y="104"/>
                  </a:cubicBezTo>
                  <a:cubicBezTo>
                    <a:pt x="85" y="99"/>
                    <a:pt x="82" y="97"/>
                    <a:pt x="78" y="97"/>
                  </a:cubicBezTo>
                  <a:cubicBezTo>
                    <a:pt x="73" y="96"/>
                    <a:pt x="69" y="96"/>
                    <a:pt x="64" y="95"/>
                  </a:cubicBezTo>
                  <a:cubicBezTo>
                    <a:pt x="46" y="93"/>
                    <a:pt x="27" y="91"/>
                    <a:pt x="9" y="89"/>
                  </a:cubicBezTo>
                  <a:cubicBezTo>
                    <a:pt x="6" y="89"/>
                    <a:pt x="3" y="90"/>
                    <a:pt x="3" y="94"/>
                  </a:cubicBezTo>
                  <a:cubicBezTo>
                    <a:pt x="3" y="119"/>
                    <a:pt x="3" y="144"/>
                    <a:pt x="3" y="168"/>
                  </a:cubicBezTo>
                  <a:cubicBezTo>
                    <a:pt x="3" y="172"/>
                    <a:pt x="5" y="175"/>
                    <a:pt x="10" y="174"/>
                  </a:cubicBezTo>
                  <a:cubicBezTo>
                    <a:pt x="27" y="174"/>
                    <a:pt x="45" y="174"/>
                    <a:pt x="62" y="174"/>
                  </a:cubicBezTo>
                  <a:close/>
                  <a:moveTo>
                    <a:pt x="105" y="0"/>
                  </a:moveTo>
                  <a:cubicBezTo>
                    <a:pt x="96" y="0"/>
                    <a:pt x="87" y="0"/>
                    <a:pt x="78" y="0"/>
                  </a:cubicBezTo>
                  <a:cubicBezTo>
                    <a:pt x="72" y="0"/>
                    <a:pt x="68" y="3"/>
                    <a:pt x="68" y="7"/>
                  </a:cubicBezTo>
                  <a:cubicBezTo>
                    <a:pt x="68" y="12"/>
                    <a:pt x="68" y="17"/>
                    <a:pt x="68" y="21"/>
                  </a:cubicBezTo>
                  <a:cubicBezTo>
                    <a:pt x="68" y="25"/>
                    <a:pt x="70" y="27"/>
                    <a:pt x="73" y="27"/>
                  </a:cubicBezTo>
                  <a:cubicBezTo>
                    <a:pt x="77" y="26"/>
                    <a:pt x="83" y="28"/>
                    <a:pt x="83" y="22"/>
                  </a:cubicBezTo>
                  <a:cubicBezTo>
                    <a:pt x="83" y="16"/>
                    <a:pt x="86" y="15"/>
                    <a:pt x="91" y="15"/>
                  </a:cubicBezTo>
                  <a:cubicBezTo>
                    <a:pt x="100" y="15"/>
                    <a:pt x="109" y="15"/>
                    <a:pt x="118" y="15"/>
                  </a:cubicBezTo>
                  <a:cubicBezTo>
                    <a:pt x="122" y="15"/>
                    <a:pt x="125" y="17"/>
                    <a:pt x="125" y="22"/>
                  </a:cubicBezTo>
                  <a:cubicBezTo>
                    <a:pt x="125" y="26"/>
                    <a:pt x="128" y="27"/>
                    <a:pt x="135" y="27"/>
                  </a:cubicBezTo>
                  <a:cubicBezTo>
                    <a:pt x="139" y="26"/>
                    <a:pt x="141" y="24"/>
                    <a:pt x="141" y="21"/>
                  </a:cubicBezTo>
                  <a:cubicBezTo>
                    <a:pt x="141" y="17"/>
                    <a:pt x="141" y="14"/>
                    <a:pt x="141" y="10"/>
                  </a:cubicBezTo>
                  <a:cubicBezTo>
                    <a:pt x="141" y="3"/>
                    <a:pt x="137" y="0"/>
                    <a:pt x="130" y="0"/>
                  </a:cubicBezTo>
                  <a:cubicBezTo>
                    <a:pt x="122" y="0"/>
                    <a:pt x="113" y="0"/>
                    <a:pt x="105" y="0"/>
                  </a:cubicBezTo>
                  <a:close/>
                  <a:moveTo>
                    <a:pt x="104" y="82"/>
                  </a:moveTo>
                  <a:cubicBezTo>
                    <a:pt x="104" y="82"/>
                    <a:pt x="104" y="82"/>
                    <a:pt x="104" y="82"/>
                  </a:cubicBezTo>
                  <a:cubicBezTo>
                    <a:pt x="102" y="82"/>
                    <a:pt x="100" y="82"/>
                    <a:pt x="98" y="82"/>
                  </a:cubicBezTo>
                  <a:cubicBezTo>
                    <a:pt x="92" y="82"/>
                    <a:pt x="91" y="83"/>
                    <a:pt x="91" y="89"/>
                  </a:cubicBezTo>
                  <a:cubicBezTo>
                    <a:pt x="91" y="93"/>
                    <a:pt x="91" y="97"/>
                    <a:pt x="91" y="101"/>
                  </a:cubicBezTo>
                  <a:cubicBezTo>
                    <a:pt x="91" y="106"/>
                    <a:pt x="93" y="107"/>
                    <a:pt x="97" y="107"/>
                  </a:cubicBezTo>
                  <a:cubicBezTo>
                    <a:pt x="102" y="107"/>
                    <a:pt x="107" y="107"/>
                    <a:pt x="111" y="107"/>
                  </a:cubicBezTo>
                  <a:cubicBezTo>
                    <a:pt x="116" y="107"/>
                    <a:pt x="118" y="106"/>
                    <a:pt x="117" y="101"/>
                  </a:cubicBezTo>
                  <a:cubicBezTo>
                    <a:pt x="117" y="99"/>
                    <a:pt x="117" y="97"/>
                    <a:pt x="117" y="94"/>
                  </a:cubicBezTo>
                  <a:cubicBezTo>
                    <a:pt x="117" y="82"/>
                    <a:pt x="117" y="82"/>
                    <a:pt x="105" y="82"/>
                  </a:cubicBezTo>
                  <a:cubicBezTo>
                    <a:pt x="105" y="82"/>
                    <a:pt x="104" y="82"/>
                    <a:pt x="104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2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2" name="Freeform 50"/>
            <p:cNvSpPr>
              <a:spLocks/>
            </p:cNvSpPr>
            <p:nvPr/>
          </p:nvSpPr>
          <p:spPr bwMode="auto">
            <a:xfrm>
              <a:off x="2385024" y="4244060"/>
              <a:ext cx="651211" cy="188092"/>
            </a:xfrm>
            <a:custGeom>
              <a:avLst/>
              <a:gdLst>
                <a:gd name="T0" fmla="*/ 104 w 208"/>
                <a:gd name="T1" fmla="*/ 0 h 60"/>
                <a:gd name="T2" fmla="*/ 200 w 208"/>
                <a:gd name="T3" fmla="*/ 0 h 60"/>
                <a:gd name="T4" fmla="*/ 208 w 208"/>
                <a:gd name="T5" fmla="*/ 9 h 60"/>
                <a:gd name="T6" fmla="*/ 208 w 208"/>
                <a:gd name="T7" fmla="*/ 33 h 60"/>
                <a:gd name="T8" fmla="*/ 200 w 208"/>
                <a:gd name="T9" fmla="*/ 39 h 60"/>
                <a:gd name="T10" fmla="*/ 135 w 208"/>
                <a:gd name="T11" fmla="*/ 55 h 60"/>
                <a:gd name="T12" fmla="*/ 131 w 208"/>
                <a:gd name="T13" fmla="*/ 58 h 60"/>
                <a:gd name="T14" fmla="*/ 124 w 208"/>
                <a:gd name="T15" fmla="*/ 54 h 60"/>
                <a:gd name="T16" fmla="*/ 124 w 208"/>
                <a:gd name="T17" fmla="*/ 50 h 60"/>
                <a:gd name="T18" fmla="*/ 118 w 208"/>
                <a:gd name="T19" fmla="*/ 45 h 60"/>
                <a:gd name="T20" fmla="*/ 90 w 208"/>
                <a:gd name="T21" fmla="*/ 45 h 60"/>
                <a:gd name="T22" fmla="*/ 84 w 208"/>
                <a:gd name="T23" fmla="*/ 50 h 60"/>
                <a:gd name="T24" fmla="*/ 75 w 208"/>
                <a:gd name="T25" fmla="*/ 58 h 60"/>
                <a:gd name="T26" fmla="*/ 11 w 208"/>
                <a:gd name="T27" fmla="*/ 52 h 60"/>
                <a:gd name="T28" fmla="*/ 0 w 208"/>
                <a:gd name="T29" fmla="*/ 40 h 60"/>
                <a:gd name="T30" fmla="*/ 0 w 208"/>
                <a:gd name="T31" fmla="*/ 7 h 60"/>
                <a:gd name="T32" fmla="*/ 7 w 208"/>
                <a:gd name="T33" fmla="*/ 0 h 60"/>
                <a:gd name="T34" fmla="*/ 104 w 208"/>
                <a:gd name="T3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60">
                  <a:moveTo>
                    <a:pt x="104" y="0"/>
                  </a:moveTo>
                  <a:cubicBezTo>
                    <a:pt x="136" y="0"/>
                    <a:pt x="168" y="0"/>
                    <a:pt x="200" y="0"/>
                  </a:cubicBezTo>
                  <a:cubicBezTo>
                    <a:pt x="207" y="0"/>
                    <a:pt x="208" y="1"/>
                    <a:pt x="208" y="9"/>
                  </a:cubicBezTo>
                  <a:cubicBezTo>
                    <a:pt x="208" y="17"/>
                    <a:pt x="208" y="25"/>
                    <a:pt x="208" y="33"/>
                  </a:cubicBezTo>
                  <a:cubicBezTo>
                    <a:pt x="208" y="39"/>
                    <a:pt x="207" y="40"/>
                    <a:pt x="200" y="39"/>
                  </a:cubicBezTo>
                  <a:cubicBezTo>
                    <a:pt x="176" y="33"/>
                    <a:pt x="154" y="38"/>
                    <a:pt x="135" y="55"/>
                  </a:cubicBezTo>
                  <a:cubicBezTo>
                    <a:pt x="134" y="56"/>
                    <a:pt x="133" y="57"/>
                    <a:pt x="131" y="58"/>
                  </a:cubicBezTo>
                  <a:cubicBezTo>
                    <a:pt x="128" y="60"/>
                    <a:pt x="124" y="58"/>
                    <a:pt x="124" y="54"/>
                  </a:cubicBezTo>
                  <a:cubicBezTo>
                    <a:pt x="124" y="53"/>
                    <a:pt x="124" y="51"/>
                    <a:pt x="124" y="50"/>
                  </a:cubicBezTo>
                  <a:cubicBezTo>
                    <a:pt x="124" y="46"/>
                    <a:pt x="122" y="44"/>
                    <a:pt x="118" y="45"/>
                  </a:cubicBezTo>
                  <a:cubicBezTo>
                    <a:pt x="109" y="45"/>
                    <a:pt x="100" y="45"/>
                    <a:pt x="90" y="45"/>
                  </a:cubicBezTo>
                  <a:cubicBezTo>
                    <a:pt x="86" y="44"/>
                    <a:pt x="84" y="46"/>
                    <a:pt x="84" y="50"/>
                  </a:cubicBezTo>
                  <a:cubicBezTo>
                    <a:pt x="84" y="59"/>
                    <a:pt x="84" y="59"/>
                    <a:pt x="75" y="58"/>
                  </a:cubicBezTo>
                  <a:cubicBezTo>
                    <a:pt x="53" y="56"/>
                    <a:pt x="32" y="54"/>
                    <a:pt x="11" y="52"/>
                  </a:cubicBezTo>
                  <a:cubicBezTo>
                    <a:pt x="1" y="51"/>
                    <a:pt x="0" y="50"/>
                    <a:pt x="0" y="40"/>
                  </a:cubicBezTo>
                  <a:cubicBezTo>
                    <a:pt x="0" y="29"/>
                    <a:pt x="0" y="18"/>
                    <a:pt x="0" y="7"/>
                  </a:cubicBezTo>
                  <a:cubicBezTo>
                    <a:pt x="0" y="2"/>
                    <a:pt x="2" y="0"/>
                    <a:pt x="7" y="0"/>
                  </a:cubicBezTo>
                  <a:cubicBezTo>
                    <a:pt x="40" y="0"/>
                    <a:pt x="72" y="0"/>
                    <a:pt x="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2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2758048" y="4384734"/>
              <a:ext cx="394362" cy="388830"/>
            </a:xfrm>
            <a:custGeom>
              <a:avLst/>
              <a:gdLst>
                <a:gd name="T0" fmla="*/ 125 w 126"/>
                <a:gd name="T1" fmla="*/ 61 h 124"/>
                <a:gd name="T2" fmla="*/ 63 w 126"/>
                <a:gd name="T3" fmla="*/ 123 h 124"/>
                <a:gd name="T4" fmla="*/ 1 w 126"/>
                <a:gd name="T5" fmla="*/ 64 h 124"/>
                <a:gd name="T6" fmla="*/ 63 w 126"/>
                <a:gd name="T7" fmla="*/ 0 h 124"/>
                <a:gd name="T8" fmla="*/ 125 w 126"/>
                <a:gd name="T9" fmla="*/ 61 h 124"/>
                <a:gd name="T10" fmla="*/ 78 w 126"/>
                <a:gd name="T11" fmla="*/ 45 h 124"/>
                <a:gd name="T12" fmla="*/ 78 w 126"/>
                <a:gd name="T13" fmla="*/ 46 h 124"/>
                <a:gd name="T14" fmla="*/ 84 w 126"/>
                <a:gd name="T15" fmla="*/ 46 h 124"/>
                <a:gd name="T16" fmla="*/ 90 w 126"/>
                <a:gd name="T17" fmla="*/ 38 h 124"/>
                <a:gd name="T18" fmla="*/ 80 w 126"/>
                <a:gd name="T19" fmla="*/ 28 h 124"/>
                <a:gd name="T20" fmla="*/ 66 w 126"/>
                <a:gd name="T21" fmla="*/ 20 h 124"/>
                <a:gd name="T22" fmla="*/ 59 w 126"/>
                <a:gd name="T23" fmla="*/ 21 h 124"/>
                <a:gd name="T24" fmla="*/ 52 w 126"/>
                <a:gd name="T25" fmla="*/ 26 h 124"/>
                <a:gd name="T26" fmla="*/ 40 w 126"/>
                <a:gd name="T27" fmla="*/ 31 h 124"/>
                <a:gd name="T28" fmla="*/ 41 w 126"/>
                <a:gd name="T29" fmla="*/ 57 h 124"/>
                <a:gd name="T30" fmla="*/ 60 w 126"/>
                <a:gd name="T31" fmla="*/ 68 h 124"/>
                <a:gd name="T32" fmla="*/ 67 w 126"/>
                <a:gd name="T33" fmla="*/ 77 h 124"/>
                <a:gd name="T34" fmla="*/ 62 w 126"/>
                <a:gd name="T35" fmla="*/ 86 h 124"/>
                <a:gd name="T36" fmla="*/ 57 w 126"/>
                <a:gd name="T37" fmla="*/ 79 h 124"/>
                <a:gd name="T38" fmla="*/ 57 w 126"/>
                <a:gd name="T39" fmla="*/ 78 h 124"/>
                <a:gd name="T40" fmla="*/ 52 w 126"/>
                <a:gd name="T41" fmla="*/ 72 h 124"/>
                <a:gd name="T42" fmla="*/ 39 w 126"/>
                <a:gd name="T43" fmla="*/ 72 h 124"/>
                <a:gd name="T44" fmla="*/ 34 w 126"/>
                <a:gd name="T45" fmla="*/ 78 h 124"/>
                <a:gd name="T46" fmla="*/ 50 w 126"/>
                <a:gd name="T47" fmla="*/ 95 h 124"/>
                <a:gd name="T48" fmla="*/ 59 w 126"/>
                <a:gd name="T49" fmla="*/ 101 h 124"/>
                <a:gd name="T50" fmla="*/ 68 w 126"/>
                <a:gd name="T51" fmla="*/ 101 h 124"/>
                <a:gd name="T52" fmla="*/ 76 w 126"/>
                <a:gd name="T53" fmla="*/ 96 h 124"/>
                <a:gd name="T54" fmla="*/ 92 w 126"/>
                <a:gd name="T55" fmla="*/ 79 h 124"/>
                <a:gd name="T56" fmla="*/ 82 w 126"/>
                <a:gd name="T57" fmla="*/ 58 h 124"/>
                <a:gd name="T58" fmla="*/ 64 w 126"/>
                <a:gd name="T59" fmla="*/ 49 h 124"/>
                <a:gd name="T60" fmla="*/ 59 w 126"/>
                <a:gd name="T61" fmla="*/ 44 h 124"/>
                <a:gd name="T62" fmla="*/ 59 w 126"/>
                <a:gd name="T63" fmla="*/ 37 h 124"/>
                <a:gd name="T64" fmla="*/ 63 w 126"/>
                <a:gd name="T65" fmla="*/ 35 h 124"/>
                <a:gd name="T66" fmla="*/ 66 w 126"/>
                <a:gd name="T67" fmla="*/ 40 h 124"/>
                <a:gd name="T68" fmla="*/ 73 w 126"/>
                <a:gd name="T69" fmla="*/ 45 h 124"/>
                <a:gd name="T70" fmla="*/ 78 w 126"/>
                <a:gd name="T71" fmla="*/ 4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6" h="124">
                  <a:moveTo>
                    <a:pt x="125" y="61"/>
                  </a:moveTo>
                  <a:cubicBezTo>
                    <a:pt x="126" y="97"/>
                    <a:pt x="95" y="124"/>
                    <a:pt x="63" y="123"/>
                  </a:cubicBezTo>
                  <a:cubicBezTo>
                    <a:pt x="29" y="123"/>
                    <a:pt x="2" y="97"/>
                    <a:pt x="1" y="64"/>
                  </a:cubicBezTo>
                  <a:cubicBezTo>
                    <a:pt x="0" y="26"/>
                    <a:pt x="30" y="0"/>
                    <a:pt x="63" y="0"/>
                  </a:cubicBezTo>
                  <a:cubicBezTo>
                    <a:pt x="98" y="0"/>
                    <a:pt x="125" y="27"/>
                    <a:pt x="125" y="61"/>
                  </a:cubicBezTo>
                  <a:close/>
                  <a:moveTo>
                    <a:pt x="78" y="45"/>
                  </a:moveTo>
                  <a:cubicBezTo>
                    <a:pt x="78" y="45"/>
                    <a:pt x="78" y="46"/>
                    <a:pt x="78" y="46"/>
                  </a:cubicBezTo>
                  <a:cubicBezTo>
                    <a:pt x="80" y="46"/>
                    <a:pt x="82" y="46"/>
                    <a:pt x="84" y="46"/>
                  </a:cubicBezTo>
                  <a:cubicBezTo>
                    <a:pt x="89" y="45"/>
                    <a:pt x="91" y="43"/>
                    <a:pt x="90" y="38"/>
                  </a:cubicBezTo>
                  <a:cubicBezTo>
                    <a:pt x="88" y="33"/>
                    <a:pt x="85" y="30"/>
                    <a:pt x="80" y="28"/>
                  </a:cubicBezTo>
                  <a:cubicBezTo>
                    <a:pt x="75" y="26"/>
                    <a:pt x="70" y="25"/>
                    <a:pt x="66" y="20"/>
                  </a:cubicBezTo>
                  <a:cubicBezTo>
                    <a:pt x="65" y="18"/>
                    <a:pt x="61" y="19"/>
                    <a:pt x="59" y="21"/>
                  </a:cubicBezTo>
                  <a:cubicBezTo>
                    <a:pt x="57" y="23"/>
                    <a:pt x="54" y="24"/>
                    <a:pt x="52" y="26"/>
                  </a:cubicBezTo>
                  <a:cubicBezTo>
                    <a:pt x="48" y="27"/>
                    <a:pt x="43" y="28"/>
                    <a:pt x="40" y="31"/>
                  </a:cubicBezTo>
                  <a:cubicBezTo>
                    <a:pt x="31" y="37"/>
                    <a:pt x="32" y="50"/>
                    <a:pt x="41" y="57"/>
                  </a:cubicBezTo>
                  <a:cubicBezTo>
                    <a:pt x="47" y="62"/>
                    <a:pt x="54" y="65"/>
                    <a:pt x="60" y="68"/>
                  </a:cubicBezTo>
                  <a:cubicBezTo>
                    <a:pt x="64" y="70"/>
                    <a:pt x="66" y="73"/>
                    <a:pt x="67" y="77"/>
                  </a:cubicBezTo>
                  <a:cubicBezTo>
                    <a:pt x="67" y="83"/>
                    <a:pt x="66" y="87"/>
                    <a:pt x="62" y="86"/>
                  </a:cubicBezTo>
                  <a:cubicBezTo>
                    <a:pt x="58" y="86"/>
                    <a:pt x="58" y="82"/>
                    <a:pt x="57" y="79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7" y="74"/>
                    <a:pt x="55" y="72"/>
                    <a:pt x="52" y="72"/>
                  </a:cubicBezTo>
                  <a:cubicBezTo>
                    <a:pt x="47" y="72"/>
                    <a:pt x="43" y="72"/>
                    <a:pt x="39" y="72"/>
                  </a:cubicBezTo>
                  <a:cubicBezTo>
                    <a:pt x="35" y="72"/>
                    <a:pt x="34" y="74"/>
                    <a:pt x="34" y="78"/>
                  </a:cubicBezTo>
                  <a:cubicBezTo>
                    <a:pt x="35" y="87"/>
                    <a:pt x="41" y="93"/>
                    <a:pt x="50" y="95"/>
                  </a:cubicBezTo>
                  <a:cubicBezTo>
                    <a:pt x="54" y="96"/>
                    <a:pt x="57" y="98"/>
                    <a:pt x="59" y="101"/>
                  </a:cubicBezTo>
                  <a:cubicBezTo>
                    <a:pt x="61" y="105"/>
                    <a:pt x="66" y="105"/>
                    <a:pt x="68" y="101"/>
                  </a:cubicBezTo>
                  <a:cubicBezTo>
                    <a:pt x="70" y="98"/>
                    <a:pt x="73" y="96"/>
                    <a:pt x="76" y="96"/>
                  </a:cubicBezTo>
                  <a:cubicBezTo>
                    <a:pt x="85" y="94"/>
                    <a:pt x="91" y="87"/>
                    <a:pt x="92" y="79"/>
                  </a:cubicBezTo>
                  <a:cubicBezTo>
                    <a:pt x="94" y="70"/>
                    <a:pt x="90" y="63"/>
                    <a:pt x="82" y="58"/>
                  </a:cubicBezTo>
                  <a:cubicBezTo>
                    <a:pt x="76" y="55"/>
                    <a:pt x="70" y="52"/>
                    <a:pt x="64" y="49"/>
                  </a:cubicBezTo>
                  <a:cubicBezTo>
                    <a:pt x="62" y="48"/>
                    <a:pt x="60" y="46"/>
                    <a:pt x="59" y="44"/>
                  </a:cubicBezTo>
                  <a:cubicBezTo>
                    <a:pt x="58" y="42"/>
                    <a:pt x="58" y="39"/>
                    <a:pt x="59" y="37"/>
                  </a:cubicBezTo>
                  <a:cubicBezTo>
                    <a:pt x="59" y="36"/>
                    <a:pt x="62" y="35"/>
                    <a:pt x="63" y="35"/>
                  </a:cubicBezTo>
                  <a:cubicBezTo>
                    <a:pt x="64" y="37"/>
                    <a:pt x="66" y="38"/>
                    <a:pt x="66" y="40"/>
                  </a:cubicBezTo>
                  <a:cubicBezTo>
                    <a:pt x="67" y="44"/>
                    <a:pt x="70" y="46"/>
                    <a:pt x="73" y="45"/>
                  </a:cubicBezTo>
                  <a:cubicBezTo>
                    <a:pt x="75" y="45"/>
                    <a:pt x="77" y="45"/>
                    <a:pt x="7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2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4" name="Freeform 52"/>
            <p:cNvSpPr>
              <a:spLocks/>
            </p:cNvSpPr>
            <p:nvPr/>
          </p:nvSpPr>
          <p:spPr bwMode="auto">
            <a:xfrm>
              <a:off x="2394508" y="4425830"/>
              <a:ext cx="369863" cy="269493"/>
            </a:xfrm>
            <a:custGeom>
              <a:avLst/>
              <a:gdLst>
                <a:gd name="T0" fmla="*/ 59 w 118"/>
                <a:gd name="T1" fmla="*/ 85 h 86"/>
                <a:gd name="T2" fmla="*/ 7 w 118"/>
                <a:gd name="T3" fmla="*/ 85 h 86"/>
                <a:gd name="T4" fmla="*/ 0 w 118"/>
                <a:gd name="T5" fmla="*/ 79 h 86"/>
                <a:gd name="T6" fmla="*/ 0 w 118"/>
                <a:gd name="T7" fmla="*/ 5 h 86"/>
                <a:gd name="T8" fmla="*/ 6 w 118"/>
                <a:gd name="T9" fmla="*/ 0 h 86"/>
                <a:gd name="T10" fmla="*/ 61 w 118"/>
                <a:gd name="T11" fmla="*/ 6 h 86"/>
                <a:gd name="T12" fmla="*/ 75 w 118"/>
                <a:gd name="T13" fmla="*/ 8 h 86"/>
                <a:gd name="T14" fmla="*/ 81 w 118"/>
                <a:gd name="T15" fmla="*/ 15 h 86"/>
                <a:gd name="T16" fmla="*/ 81 w 118"/>
                <a:gd name="T17" fmla="*/ 18 h 86"/>
                <a:gd name="T18" fmla="*/ 88 w 118"/>
                <a:gd name="T19" fmla="*/ 25 h 86"/>
                <a:gd name="T20" fmla="*/ 105 w 118"/>
                <a:gd name="T21" fmla="*/ 25 h 86"/>
                <a:gd name="T22" fmla="*/ 111 w 118"/>
                <a:gd name="T23" fmla="*/ 32 h 86"/>
                <a:gd name="T24" fmla="*/ 116 w 118"/>
                <a:gd name="T25" fmla="*/ 78 h 86"/>
                <a:gd name="T26" fmla="*/ 111 w 118"/>
                <a:gd name="T27" fmla="*/ 85 h 86"/>
                <a:gd name="T28" fmla="*/ 59 w 118"/>
                <a:gd name="T29" fmla="*/ 85 h 86"/>
                <a:gd name="T30" fmla="*/ 59 w 118"/>
                <a:gd name="T31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" h="86">
                  <a:moveTo>
                    <a:pt x="59" y="85"/>
                  </a:moveTo>
                  <a:cubicBezTo>
                    <a:pt x="42" y="85"/>
                    <a:pt x="24" y="85"/>
                    <a:pt x="7" y="85"/>
                  </a:cubicBezTo>
                  <a:cubicBezTo>
                    <a:pt x="2" y="86"/>
                    <a:pt x="0" y="83"/>
                    <a:pt x="0" y="79"/>
                  </a:cubicBezTo>
                  <a:cubicBezTo>
                    <a:pt x="0" y="55"/>
                    <a:pt x="0" y="30"/>
                    <a:pt x="0" y="5"/>
                  </a:cubicBezTo>
                  <a:cubicBezTo>
                    <a:pt x="0" y="1"/>
                    <a:pt x="3" y="0"/>
                    <a:pt x="6" y="0"/>
                  </a:cubicBezTo>
                  <a:cubicBezTo>
                    <a:pt x="24" y="2"/>
                    <a:pt x="43" y="4"/>
                    <a:pt x="61" y="6"/>
                  </a:cubicBezTo>
                  <a:cubicBezTo>
                    <a:pt x="66" y="7"/>
                    <a:pt x="70" y="7"/>
                    <a:pt x="75" y="8"/>
                  </a:cubicBezTo>
                  <a:cubicBezTo>
                    <a:pt x="79" y="8"/>
                    <a:pt x="82" y="10"/>
                    <a:pt x="81" y="15"/>
                  </a:cubicBezTo>
                  <a:cubicBezTo>
                    <a:pt x="81" y="16"/>
                    <a:pt x="81" y="17"/>
                    <a:pt x="81" y="18"/>
                  </a:cubicBezTo>
                  <a:cubicBezTo>
                    <a:pt x="81" y="23"/>
                    <a:pt x="83" y="25"/>
                    <a:pt x="88" y="25"/>
                  </a:cubicBezTo>
                  <a:cubicBezTo>
                    <a:pt x="93" y="25"/>
                    <a:pt x="99" y="25"/>
                    <a:pt x="105" y="25"/>
                  </a:cubicBezTo>
                  <a:cubicBezTo>
                    <a:pt x="111" y="25"/>
                    <a:pt x="112" y="26"/>
                    <a:pt x="111" y="32"/>
                  </a:cubicBezTo>
                  <a:cubicBezTo>
                    <a:pt x="108" y="48"/>
                    <a:pt x="108" y="63"/>
                    <a:pt x="116" y="78"/>
                  </a:cubicBezTo>
                  <a:cubicBezTo>
                    <a:pt x="118" y="83"/>
                    <a:pt x="117" y="85"/>
                    <a:pt x="111" y="85"/>
                  </a:cubicBezTo>
                  <a:cubicBezTo>
                    <a:pt x="94" y="85"/>
                    <a:pt x="76" y="85"/>
                    <a:pt x="59" y="85"/>
                  </a:cubicBezTo>
                  <a:cubicBezTo>
                    <a:pt x="59" y="85"/>
                    <a:pt x="59" y="85"/>
                    <a:pt x="59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2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5" name="Freeform 53"/>
            <p:cNvSpPr>
              <a:spLocks/>
            </p:cNvSpPr>
            <p:nvPr/>
          </p:nvSpPr>
          <p:spPr bwMode="auto">
            <a:xfrm>
              <a:off x="2598406" y="4146853"/>
              <a:ext cx="228398" cy="87724"/>
            </a:xfrm>
            <a:custGeom>
              <a:avLst/>
              <a:gdLst>
                <a:gd name="T0" fmla="*/ 37 w 73"/>
                <a:gd name="T1" fmla="*/ 0 h 28"/>
                <a:gd name="T2" fmla="*/ 62 w 73"/>
                <a:gd name="T3" fmla="*/ 0 h 28"/>
                <a:gd name="T4" fmla="*/ 73 w 73"/>
                <a:gd name="T5" fmla="*/ 10 h 28"/>
                <a:gd name="T6" fmla="*/ 73 w 73"/>
                <a:gd name="T7" fmla="*/ 21 h 28"/>
                <a:gd name="T8" fmla="*/ 67 w 73"/>
                <a:gd name="T9" fmla="*/ 27 h 28"/>
                <a:gd name="T10" fmla="*/ 57 w 73"/>
                <a:gd name="T11" fmla="*/ 22 h 28"/>
                <a:gd name="T12" fmla="*/ 50 w 73"/>
                <a:gd name="T13" fmla="*/ 15 h 28"/>
                <a:gd name="T14" fmla="*/ 23 w 73"/>
                <a:gd name="T15" fmla="*/ 15 h 28"/>
                <a:gd name="T16" fmla="*/ 15 w 73"/>
                <a:gd name="T17" fmla="*/ 22 h 28"/>
                <a:gd name="T18" fmla="*/ 5 w 73"/>
                <a:gd name="T19" fmla="*/ 27 h 28"/>
                <a:gd name="T20" fmla="*/ 0 w 73"/>
                <a:gd name="T21" fmla="*/ 21 h 28"/>
                <a:gd name="T22" fmla="*/ 0 w 73"/>
                <a:gd name="T23" fmla="*/ 7 h 28"/>
                <a:gd name="T24" fmla="*/ 10 w 73"/>
                <a:gd name="T25" fmla="*/ 0 h 28"/>
                <a:gd name="T26" fmla="*/ 37 w 73"/>
                <a:gd name="T2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28">
                  <a:moveTo>
                    <a:pt x="37" y="0"/>
                  </a:moveTo>
                  <a:cubicBezTo>
                    <a:pt x="45" y="0"/>
                    <a:pt x="54" y="0"/>
                    <a:pt x="62" y="0"/>
                  </a:cubicBezTo>
                  <a:cubicBezTo>
                    <a:pt x="69" y="0"/>
                    <a:pt x="73" y="3"/>
                    <a:pt x="73" y="10"/>
                  </a:cubicBezTo>
                  <a:cubicBezTo>
                    <a:pt x="73" y="14"/>
                    <a:pt x="73" y="17"/>
                    <a:pt x="73" y="21"/>
                  </a:cubicBezTo>
                  <a:cubicBezTo>
                    <a:pt x="73" y="24"/>
                    <a:pt x="71" y="26"/>
                    <a:pt x="67" y="27"/>
                  </a:cubicBezTo>
                  <a:cubicBezTo>
                    <a:pt x="60" y="27"/>
                    <a:pt x="57" y="26"/>
                    <a:pt x="57" y="22"/>
                  </a:cubicBezTo>
                  <a:cubicBezTo>
                    <a:pt x="57" y="17"/>
                    <a:pt x="54" y="15"/>
                    <a:pt x="50" y="15"/>
                  </a:cubicBezTo>
                  <a:cubicBezTo>
                    <a:pt x="41" y="15"/>
                    <a:pt x="32" y="15"/>
                    <a:pt x="23" y="15"/>
                  </a:cubicBezTo>
                  <a:cubicBezTo>
                    <a:pt x="18" y="15"/>
                    <a:pt x="15" y="16"/>
                    <a:pt x="15" y="22"/>
                  </a:cubicBezTo>
                  <a:cubicBezTo>
                    <a:pt x="15" y="28"/>
                    <a:pt x="9" y="26"/>
                    <a:pt x="5" y="27"/>
                  </a:cubicBezTo>
                  <a:cubicBezTo>
                    <a:pt x="2" y="27"/>
                    <a:pt x="0" y="25"/>
                    <a:pt x="0" y="21"/>
                  </a:cubicBezTo>
                  <a:cubicBezTo>
                    <a:pt x="0" y="17"/>
                    <a:pt x="0" y="12"/>
                    <a:pt x="0" y="7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9" y="0"/>
                    <a:pt x="28" y="0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2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6" name="Freeform 54"/>
            <p:cNvSpPr>
              <a:spLocks/>
            </p:cNvSpPr>
            <p:nvPr/>
          </p:nvSpPr>
          <p:spPr bwMode="auto">
            <a:xfrm>
              <a:off x="2670324" y="4403702"/>
              <a:ext cx="84562" cy="78240"/>
            </a:xfrm>
            <a:custGeom>
              <a:avLst/>
              <a:gdLst>
                <a:gd name="T0" fmla="*/ 13 w 27"/>
                <a:gd name="T1" fmla="*/ 0 h 25"/>
                <a:gd name="T2" fmla="*/ 14 w 27"/>
                <a:gd name="T3" fmla="*/ 0 h 25"/>
                <a:gd name="T4" fmla="*/ 26 w 27"/>
                <a:gd name="T5" fmla="*/ 12 h 25"/>
                <a:gd name="T6" fmla="*/ 26 w 27"/>
                <a:gd name="T7" fmla="*/ 19 h 25"/>
                <a:gd name="T8" fmla="*/ 20 w 27"/>
                <a:gd name="T9" fmla="*/ 25 h 25"/>
                <a:gd name="T10" fmla="*/ 6 w 27"/>
                <a:gd name="T11" fmla="*/ 25 h 25"/>
                <a:gd name="T12" fmla="*/ 0 w 27"/>
                <a:gd name="T13" fmla="*/ 19 h 25"/>
                <a:gd name="T14" fmla="*/ 0 w 27"/>
                <a:gd name="T15" fmla="*/ 7 h 25"/>
                <a:gd name="T16" fmla="*/ 7 w 27"/>
                <a:gd name="T17" fmla="*/ 0 h 25"/>
                <a:gd name="T18" fmla="*/ 13 w 27"/>
                <a:gd name="T19" fmla="*/ 0 h 25"/>
                <a:gd name="T20" fmla="*/ 13 w 27"/>
                <a:gd name="T2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5">
                  <a:moveTo>
                    <a:pt x="13" y="0"/>
                  </a:moveTo>
                  <a:cubicBezTo>
                    <a:pt x="13" y="0"/>
                    <a:pt x="14" y="0"/>
                    <a:pt x="14" y="0"/>
                  </a:cubicBezTo>
                  <a:cubicBezTo>
                    <a:pt x="26" y="0"/>
                    <a:pt x="26" y="0"/>
                    <a:pt x="26" y="12"/>
                  </a:cubicBezTo>
                  <a:cubicBezTo>
                    <a:pt x="26" y="15"/>
                    <a:pt x="26" y="17"/>
                    <a:pt x="26" y="19"/>
                  </a:cubicBezTo>
                  <a:cubicBezTo>
                    <a:pt x="27" y="24"/>
                    <a:pt x="25" y="25"/>
                    <a:pt x="20" y="25"/>
                  </a:cubicBezTo>
                  <a:cubicBezTo>
                    <a:pt x="16" y="25"/>
                    <a:pt x="11" y="25"/>
                    <a:pt x="6" y="25"/>
                  </a:cubicBezTo>
                  <a:cubicBezTo>
                    <a:pt x="2" y="25"/>
                    <a:pt x="0" y="24"/>
                    <a:pt x="0" y="19"/>
                  </a:cubicBezTo>
                  <a:cubicBezTo>
                    <a:pt x="0" y="15"/>
                    <a:pt x="0" y="11"/>
                    <a:pt x="0" y="7"/>
                  </a:cubicBezTo>
                  <a:cubicBezTo>
                    <a:pt x="0" y="1"/>
                    <a:pt x="1" y="0"/>
                    <a:pt x="7" y="0"/>
                  </a:cubicBezTo>
                  <a:cubicBezTo>
                    <a:pt x="9" y="0"/>
                    <a:pt x="11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2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7" name="Freeform 55"/>
            <p:cNvSpPr>
              <a:spLocks/>
            </p:cNvSpPr>
            <p:nvPr/>
          </p:nvSpPr>
          <p:spPr bwMode="auto">
            <a:xfrm>
              <a:off x="2854465" y="4441636"/>
              <a:ext cx="197576" cy="272655"/>
            </a:xfrm>
            <a:custGeom>
              <a:avLst/>
              <a:gdLst>
                <a:gd name="T0" fmla="*/ 47 w 63"/>
                <a:gd name="T1" fmla="*/ 27 h 87"/>
                <a:gd name="T2" fmla="*/ 42 w 63"/>
                <a:gd name="T3" fmla="*/ 27 h 87"/>
                <a:gd name="T4" fmla="*/ 35 w 63"/>
                <a:gd name="T5" fmla="*/ 22 h 87"/>
                <a:gd name="T6" fmla="*/ 32 w 63"/>
                <a:gd name="T7" fmla="*/ 17 h 87"/>
                <a:gd name="T8" fmla="*/ 28 w 63"/>
                <a:gd name="T9" fmla="*/ 19 h 87"/>
                <a:gd name="T10" fmla="*/ 28 w 63"/>
                <a:gd name="T11" fmla="*/ 26 h 87"/>
                <a:gd name="T12" fmla="*/ 33 w 63"/>
                <a:gd name="T13" fmla="*/ 31 h 87"/>
                <a:gd name="T14" fmla="*/ 51 w 63"/>
                <a:gd name="T15" fmla="*/ 40 h 87"/>
                <a:gd name="T16" fmla="*/ 61 w 63"/>
                <a:gd name="T17" fmla="*/ 61 h 87"/>
                <a:gd name="T18" fmla="*/ 45 w 63"/>
                <a:gd name="T19" fmla="*/ 78 h 87"/>
                <a:gd name="T20" fmla="*/ 37 w 63"/>
                <a:gd name="T21" fmla="*/ 83 h 87"/>
                <a:gd name="T22" fmla="*/ 28 w 63"/>
                <a:gd name="T23" fmla="*/ 83 h 87"/>
                <a:gd name="T24" fmla="*/ 19 w 63"/>
                <a:gd name="T25" fmla="*/ 77 h 87"/>
                <a:gd name="T26" fmla="*/ 3 w 63"/>
                <a:gd name="T27" fmla="*/ 60 h 87"/>
                <a:gd name="T28" fmla="*/ 8 w 63"/>
                <a:gd name="T29" fmla="*/ 54 h 87"/>
                <a:gd name="T30" fmla="*/ 21 w 63"/>
                <a:gd name="T31" fmla="*/ 54 h 87"/>
                <a:gd name="T32" fmla="*/ 26 w 63"/>
                <a:gd name="T33" fmla="*/ 60 h 87"/>
                <a:gd name="T34" fmla="*/ 26 w 63"/>
                <a:gd name="T35" fmla="*/ 61 h 87"/>
                <a:gd name="T36" fmla="*/ 31 w 63"/>
                <a:gd name="T37" fmla="*/ 68 h 87"/>
                <a:gd name="T38" fmla="*/ 36 w 63"/>
                <a:gd name="T39" fmla="*/ 59 h 87"/>
                <a:gd name="T40" fmla="*/ 29 w 63"/>
                <a:gd name="T41" fmla="*/ 50 h 87"/>
                <a:gd name="T42" fmla="*/ 10 w 63"/>
                <a:gd name="T43" fmla="*/ 39 h 87"/>
                <a:gd name="T44" fmla="*/ 9 w 63"/>
                <a:gd name="T45" fmla="*/ 13 h 87"/>
                <a:gd name="T46" fmla="*/ 21 w 63"/>
                <a:gd name="T47" fmla="*/ 8 h 87"/>
                <a:gd name="T48" fmla="*/ 28 w 63"/>
                <a:gd name="T49" fmla="*/ 3 h 87"/>
                <a:gd name="T50" fmla="*/ 35 w 63"/>
                <a:gd name="T51" fmla="*/ 2 h 87"/>
                <a:gd name="T52" fmla="*/ 49 w 63"/>
                <a:gd name="T53" fmla="*/ 10 h 87"/>
                <a:gd name="T54" fmla="*/ 59 w 63"/>
                <a:gd name="T55" fmla="*/ 20 h 87"/>
                <a:gd name="T56" fmla="*/ 53 w 63"/>
                <a:gd name="T57" fmla="*/ 28 h 87"/>
                <a:gd name="T58" fmla="*/ 47 w 63"/>
                <a:gd name="T59" fmla="*/ 28 h 87"/>
                <a:gd name="T60" fmla="*/ 47 w 63"/>
                <a:gd name="T61" fmla="*/ 2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3" h="87">
                  <a:moveTo>
                    <a:pt x="47" y="27"/>
                  </a:moveTo>
                  <a:cubicBezTo>
                    <a:pt x="46" y="27"/>
                    <a:pt x="44" y="27"/>
                    <a:pt x="42" y="27"/>
                  </a:cubicBezTo>
                  <a:cubicBezTo>
                    <a:pt x="39" y="28"/>
                    <a:pt x="36" y="26"/>
                    <a:pt x="35" y="22"/>
                  </a:cubicBezTo>
                  <a:cubicBezTo>
                    <a:pt x="35" y="20"/>
                    <a:pt x="33" y="19"/>
                    <a:pt x="32" y="17"/>
                  </a:cubicBezTo>
                  <a:cubicBezTo>
                    <a:pt x="31" y="17"/>
                    <a:pt x="28" y="18"/>
                    <a:pt x="28" y="19"/>
                  </a:cubicBezTo>
                  <a:cubicBezTo>
                    <a:pt x="27" y="21"/>
                    <a:pt x="27" y="24"/>
                    <a:pt x="28" y="26"/>
                  </a:cubicBezTo>
                  <a:cubicBezTo>
                    <a:pt x="29" y="28"/>
                    <a:pt x="31" y="30"/>
                    <a:pt x="33" y="31"/>
                  </a:cubicBezTo>
                  <a:cubicBezTo>
                    <a:pt x="39" y="34"/>
                    <a:pt x="45" y="37"/>
                    <a:pt x="51" y="40"/>
                  </a:cubicBezTo>
                  <a:cubicBezTo>
                    <a:pt x="59" y="45"/>
                    <a:pt x="63" y="52"/>
                    <a:pt x="61" y="61"/>
                  </a:cubicBezTo>
                  <a:cubicBezTo>
                    <a:pt x="60" y="69"/>
                    <a:pt x="54" y="76"/>
                    <a:pt x="45" y="78"/>
                  </a:cubicBezTo>
                  <a:cubicBezTo>
                    <a:pt x="42" y="78"/>
                    <a:pt x="39" y="80"/>
                    <a:pt x="37" y="83"/>
                  </a:cubicBezTo>
                  <a:cubicBezTo>
                    <a:pt x="35" y="87"/>
                    <a:pt x="30" y="87"/>
                    <a:pt x="28" y="83"/>
                  </a:cubicBezTo>
                  <a:cubicBezTo>
                    <a:pt x="26" y="80"/>
                    <a:pt x="23" y="78"/>
                    <a:pt x="19" y="77"/>
                  </a:cubicBezTo>
                  <a:cubicBezTo>
                    <a:pt x="10" y="75"/>
                    <a:pt x="4" y="69"/>
                    <a:pt x="3" y="60"/>
                  </a:cubicBezTo>
                  <a:cubicBezTo>
                    <a:pt x="3" y="56"/>
                    <a:pt x="4" y="54"/>
                    <a:pt x="8" y="54"/>
                  </a:cubicBezTo>
                  <a:cubicBezTo>
                    <a:pt x="12" y="54"/>
                    <a:pt x="16" y="54"/>
                    <a:pt x="21" y="54"/>
                  </a:cubicBezTo>
                  <a:cubicBezTo>
                    <a:pt x="24" y="54"/>
                    <a:pt x="26" y="56"/>
                    <a:pt x="26" y="60"/>
                  </a:cubicBezTo>
                  <a:cubicBezTo>
                    <a:pt x="26" y="60"/>
                    <a:pt x="26" y="60"/>
                    <a:pt x="26" y="61"/>
                  </a:cubicBezTo>
                  <a:cubicBezTo>
                    <a:pt x="27" y="64"/>
                    <a:pt x="27" y="68"/>
                    <a:pt x="31" y="68"/>
                  </a:cubicBezTo>
                  <a:cubicBezTo>
                    <a:pt x="35" y="69"/>
                    <a:pt x="36" y="65"/>
                    <a:pt x="36" y="59"/>
                  </a:cubicBezTo>
                  <a:cubicBezTo>
                    <a:pt x="35" y="55"/>
                    <a:pt x="33" y="52"/>
                    <a:pt x="29" y="50"/>
                  </a:cubicBezTo>
                  <a:cubicBezTo>
                    <a:pt x="23" y="47"/>
                    <a:pt x="16" y="44"/>
                    <a:pt x="10" y="39"/>
                  </a:cubicBezTo>
                  <a:cubicBezTo>
                    <a:pt x="1" y="32"/>
                    <a:pt x="0" y="19"/>
                    <a:pt x="9" y="13"/>
                  </a:cubicBezTo>
                  <a:cubicBezTo>
                    <a:pt x="12" y="10"/>
                    <a:pt x="17" y="9"/>
                    <a:pt x="21" y="8"/>
                  </a:cubicBezTo>
                  <a:cubicBezTo>
                    <a:pt x="23" y="6"/>
                    <a:pt x="26" y="5"/>
                    <a:pt x="28" y="3"/>
                  </a:cubicBezTo>
                  <a:cubicBezTo>
                    <a:pt x="30" y="1"/>
                    <a:pt x="34" y="0"/>
                    <a:pt x="35" y="2"/>
                  </a:cubicBezTo>
                  <a:cubicBezTo>
                    <a:pt x="39" y="7"/>
                    <a:pt x="44" y="8"/>
                    <a:pt x="49" y="10"/>
                  </a:cubicBezTo>
                  <a:cubicBezTo>
                    <a:pt x="54" y="12"/>
                    <a:pt x="57" y="15"/>
                    <a:pt x="59" y="20"/>
                  </a:cubicBezTo>
                  <a:cubicBezTo>
                    <a:pt x="60" y="25"/>
                    <a:pt x="58" y="27"/>
                    <a:pt x="53" y="28"/>
                  </a:cubicBezTo>
                  <a:cubicBezTo>
                    <a:pt x="51" y="28"/>
                    <a:pt x="49" y="28"/>
                    <a:pt x="47" y="28"/>
                  </a:cubicBezTo>
                  <a:cubicBezTo>
                    <a:pt x="47" y="28"/>
                    <a:pt x="47" y="27"/>
                    <a:pt x="47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2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cxnSp>
        <p:nvCxnSpPr>
          <p:cNvPr id="68" name="Straight Connector 73"/>
          <p:cNvCxnSpPr/>
          <p:nvPr/>
        </p:nvCxnSpPr>
        <p:spPr>
          <a:xfrm>
            <a:off x="5047257" y="1791006"/>
            <a:ext cx="1651000" cy="1588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</a:ln>
          <a:effectLst/>
        </p:spPr>
      </p:cxnSp>
      <p:sp>
        <p:nvSpPr>
          <p:cNvPr id="69" name="Rectangle 72"/>
          <p:cNvSpPr/>
          <p:nvPr/>
        </p:nvSpPr>
        <p:spPr>
          <a:xfrm>
            <a:off x="5612638" y="2792590"/>
            <a:ext cx="1824217" cy="7386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914239"/>
            <a:r>
              <a:rPr lang="en-US" sz="4800">
                <a:solidFill>
                  <a:srgbClr val="00B050"/>
                </a:solidFill>
                <a:latin typeface="Arial Narrow" panose="020B0606020202030204" pitchFamily="34" charset="0"/>
                <a:cs typeface="Arial" pitchFamily="34" charset="0"/>
              </a:rPr>
              <a:t>20</a:t>
            </a:r>
            <a:r>
              <a:rPr lang="ru-RU" sz="4800">
                <a:solidFill>
                  <a:srgbClr val="00B050"/>
                </a:solidFill>
                <a:latin typeface="Arial Narrow" panose="020B0606020202030204" pitchFamily="34" charset="0"/>
                <a:cs typeface="Arial" pitchFamily="34" charset="0"/>
              </a:rPr>
              <a:t>0 500</a:t>
            </a:r>
            <a:endParaRPr lang="en-US" sz="4800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901679" y="2524796"/>
            <a:ext cx="37190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239">
              <a:lnSpc>
                <a:spcPct val="80000"/>
              </a:lnSpc>
            </a:pPr>
            <a:r>
              <a:rPr lang="az-Cyrl-AZ" sz="1500">
                <a:solidFill>
                  <a:srgbClr val="969898"/>
                </a:solidFill>
                <a:latin typeface="Arial Narrow" panose="020B0606020202030204" pitchFamily="34" charset="0"/>
                <a:cs typeface="Arial" pitchFamily="34" charset="0"/>
              </a:rPr>
              <a:t>Обработано кредитных заявок</a:t>
            </a:r>
            <a:endParaRPr lang="en-US" sz="1500" dirty="0">
              <a:solidFill>
                <a:srgbClr val="969898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71" name="Rectangle 109"/>
          <p:cNvSpPr/>
          <p:nvPr/>
        </p:nvSpPr>
        <p:spPr>
          <a:xfrm>
            <a:off x="3125910" y="4122393"/>
            <a:ext cx="5583375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239">
              <a:lnSpc>
                <a:spcPct val="80000"/>
              </a:lnSpc>
            </a:pPr>
            <a:r>
              <a:rPr lang="ru-RU" sz="5600" dirty="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2</a:t>
            </a:r>
            <a:r>
              <a:rPr lang="ru-RU" sz="3600" dirty="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5600" dirty="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200</a:t>
            </a:r>
            <a:r>
              <a:rPr lang="ru-RU" sz="3600" dirty="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5600" dirty="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000</a:t>
            </a:r>
            <a:r>
              <a:rPr lang="ru-RU" sz="3600" dirty="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5600" dirty="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000</a:t>
            </a:r>
            <a:endParaRPr lang="en-US" sz="5600" dirty="0">
              <a:solidFill>
                <a:srgbClr val="0070C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875286" y="3822311"/>
            <a:ext cx="475233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239">
              <a:lnSpc>
                <a:spcPct val="90000"/>
              </a:lnSpc>
            </a:pPr>
            <a:r>
              <a:rPr lang="az-Cyrl-AZ" sz="1500" dirty="0">
                <a:solidFill>
                  <a:srgbClr val="969898"/>
                </a:solidFill>
                <a:latin typeface="Arial Narrow" panose="020B0606020202030204" pitchFamily="34" charset="0"/>
                <a:cs typeface="Arial" pitchFamily="34" charset="0"/>
              </a:rPr>
              <a:t>За </a:t>
            </a:r>
            <a:r>
              <a:rPr lang="en-US" sz="1500" dirty="0">
                <a:solidFill>
                  <a:srgbClr val="969898"/>
                </a:solidFill>
                <a:latin typeface="Arial Narrow" panose="020B0606020202030204" pitchFamily="34" charset="0"/>
                <a:cs typeface="Arial" pitchFamily="34" charset="0"/>
              </a:rPr>
              <a:t>3</a:t>
            </a:r>
            <a:r>
              <a:rPr lang="az-Cyrl-AZ" sz="1500" dirty="0">
                <a:solidFill>
                  <a:srgbClr val="969898"/>
                </a:solidFill>
                <a:latin typeface="Arial Narrow" panose="020B0606020202030204" pitchFamily="34" charset="0"/>
                <a:cs typeface="Arial" pitchFamily="34" charset="0"/>
              </a:rPr>
              <a:t> года выдано займов </a:t>
            </a:r>
            <a:r>
              <a:rPr lang="ru-RU" sz="1500" dirty="0">
                <a:solidFill>
                  <a:srgbClr val="969898"/>
                </a:solidFill>
                <a:latin typeface="Arial Narrow" panose="020B0606020202030204" pitchFamily="34" charset="0"/>
                <a:cs typeface="Arial" pitchFamily="34" charset="0"/>
              </a:rPr>
              <a:t>более</a:t>
            </a:r>
            <a:endParaRPr lang="az-Cyrl-AZ" sz="1500" dirty="0">
              <a:solidFill>
                <a:srgbClr val="969898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83" name="Rectangle 87"/>
          <p:cNvSpPr/>
          <p:nvPr/>
        </p:nvSpPr>
        <p:spPr>
          <a:xfrm>
            <a:off x="495679" y="3175034"/>
            <a:ext cx="221375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39">
              <a:lnSpc>
                <a:spcPct val="90000"/>
              </a:lnSpc>
            </a:pPr>
            <a:r>
              <a:rPr lang="en-US" sz="3600" dirty="0">
                <a:solidFill>
                  <a:srgbClr val="00B05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5000" dirty="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111 000</a:t>
            </a:r>
            <a:endParaRPr lang="en-US" sz="5000" dirty="0">
              <a:solidFill>
                <a:srgbClr val="0070C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644939" y="2984796"/>
            <a:ext cx="1679499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239">
              <a:lnSpc>
                <a:spcPct val="90000"/>
              </a:lnSpc>
            </a:pPr>
            <a:r>
              <a:rPr lang="az-Cyrl-AZ" sz="1400">
                <a:solidFill>
                  <a:srgbClr val="969898"/>
                </a:solidFill>
                <a:latin typeface="Arial" pitchFamily="34" charset="0"/>
                <a:cs typeface="Arial" pitchFamily="34" charset="0"/>
              </a:rPr>
              <a:t>Обслужено более</a:t>
            </a:r>
            <a:endParaRPr lang="az-Cyrl-AZ" sz="1400" dirty="0">
              <a:solidFill>
                <a:srgbClr val="96989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103"/>
          <p:cNvSpPr/>
          <p:nvPr/>
        </p:nvSpPr>
        <p:spPr>
          <a:xfrm>
            <a:off x="3009205" y="1569378"/>
            <a:ext cx="219817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39">
              <a:lnSpc>
                <a:spcPct val="90000"/>
              </a:lnSpc>
            </a:pPr>
            <a:r>
              <a:rPr lang="ru-RU" sz="1200">
                <a:solidFill>
                  <a:srgbClr val="969898"/>
                </a:solidFill>
                <a:latin typeface="Arial" pitchFamily="34" charset="0"/>
                <a:cs typeface="Arial" pitchFamily="34" charset="0"/>
              </a:rPr>
              <a:t>Занимает </a:t>
            </a:r>
            <a:r>
              <a:rPr lang="ru-RU" sz="120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крупнейшую долю рынка </a:t>
            </a:r>
            <a:r>
              <a:rPr lang="ru-RU" sz="1200">
                <a:solidFill>
                  <a:srgbClr val="969898"/>
                </a:solidFill>
                <a:latin typeface="Arial" pitchFamily="34" charset="0"/>
                <a:cs typeface="Arial" pitchFamily="34" charset="0"/>
              </a:rPr>
              <a:t>среди микро-финансовых компаний на полуострове, ЮФО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940315" y="2864134"/>
            <a:ext cx="696024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239">
              <a:lnSpc>
                <a:spcPct val="90000"/>
              </a:lnSpc>
            </a:pPr>
            <a:r>
              <a:rPr lang="az-Cyrl-AZ" sz="1200">
                <a:solidFill>
                  <a:srgbClr val="969898"/>
                </a:solidFill>
                <a:latin typeface="Arial" pitchFamily="34" charset="0"/>
                <a:cs typeface="Arial" pitchFamily="34" charset="0"/>
              </a:rPr>
              <a:t>Свыше</a:t>
            </a:r>
          </a:p>
        </p:txBody>
      </p:sp>
      <p:sp>
        <p:nvSpPr>
          <p:cNvPr id="100" name="Rectangle 72"/>
          <p:cNvSpPr/>
          <p:nvPr/>
        </p:nvSpPr>
        <p:spPr>
          <a:xfrm>
            <a:off x="5577945" y="5267679"/>
            <a:ext cx="3040897" cy="8309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 defTabSz="914239"/>
            <a:r>
              <a:rPr lang="ru-RU" sz="5400">
                <a:solidFill>
                  <a:srgbClr val="00B050"/>
                </a:solidFill>
                <a:latin typeface="Arial Narrow" panose="020B0606020202030204" pitchFamily="34" charset="0"/>
                <a:cs typeface="Arial" pitchFamily="34" charset="0"/>
              </a:rPr>
              <a:t>868</a:t>
            </a:r>
            <a:r>
              <a:rPr lang="ru-RU" sz="3200">
                <a:solidFill>
                  <a:srgbClr val="00B05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5400">
                <a:solidFill>
                  <a:srgbClr val="00B050"/>
                </a:solidFill>
                <a:latin typeface="Arial Narrow" panose="020B0606020202030204" pitchFamily="34" charset="0"/>
                <a:cs typeface="Arial" pitchFamily="34" charset="0"/>
              </a:rPr>
              <a:t>000</a:t>
            </a:r>
            <a:r>
              <a:rPr lang="ru-RU" sz="3600">
                <a:solidFill>
                  <a:srgbClr val="00B05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5400">
                <a:solidFill>
                  <a:srgbClr val="00B050"/>
                </a:solidFill>
                <a:latin typeface="Arial Narrow" panose="020B0606020202030204" pitchFamily="34" charset="0"/>
                <a:cs typeface="Arial" pitchFamily="34" charset="0"/>
              </a:rPr>
              <a:t>000</a:t>
            </a:r>
            <a:endParaRPr lang="en-US" sz="5400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4723042" y="4915880"/>
            <a:ext cx="3904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239">
              <a:lnSpc>
                <a:spcPct val="80000"/>
              </a:lnSpc>
            </a:pPr>
            <a:endParaRPr lang="ru-RU" sz="1500">
              <a:solidFill>
                <a:srgbClr val="969898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lvl="0" algn="r" defTabSz="914239">
              <a:lnSpc>
                <a:spcPct val="80000"/>
              </a:lnSpc>
            </a:pPr>
            <a:r>
              <a:rPr lang="ru-RU" sz="1500">
                <a:solidFill>
                  <a:srgbClr val="969898"/>
                </a:solidFill>
                <a:latin typeface="Arial Narrow" panose="020B0606020202030204" pitchFamily="34" charset="0"/>
                <a:cs typeface="Arial" pitchFamily="34" charset="0"/>
              </a:rPr>
              <a:t>В 2016 г. выдано займов на сумму более</a:t>
            </a:r>
            <a:endParaRPr lang="en-US" sz="1500" dirty="0">
              <a:solidFill>
                <a:srgbClr val="969898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8204018" y="5929175"/>
            <a:ext cx="5052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1600">
                <a:solidFill>
                  <a:srgbClr val="969898"/>
                </a:solidFill>
                <a:latin typeface="Arial Narrow" panose="020B0606020202030204" pitchFamily="34" charset="0"/>
                <a:cs typeface="Arial" pitchFamily="34" charset="0"/>
              </a:rPr>
              <a:t>руб.</a:t>
            </a:r>
            <a:endParaRPr lang="ru-RU" sz="1600"/>
          </a:p>
        </p:txBody>
      </p:sp>
      <p:pic>
        <p:nvPicPr>
          <p:cNvPr id="1029" name="Picture 5" descr="C:\Треш\dsw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84" y="1569378"/>
            <a:ext cx="356794" cy="75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8" name="Группа 97"/>
          <p:cNvGrpSpPr/>
          <p:nvPr/>
        </p:nvGrpSpPr>
        <p:grpSpPr>
          <a:xfrm>
            <a:off x="5612638" y="1434409"/>
            <a:ext cx="3393956" cy="1015663"/>
            <a:chOff x="657297" y="4818075"/>
            <a:chExt cx="3816835" cy="1015663"/>
          </a:xfrm>
        </p:grpSpPr>
        <p:sp>
          <p:nvSpPr>
            <p:cNvPr id="102" name="Rectangle 72"/>
            <p:cNvSpPr/>
            <p:nvPr/>
          </p:nvSpPr>
          <p:spPr>
            <a:xfrm>
              <a:off x="657297" y="4818075"/>
              <a:ext cx="1766677" cy="101566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914239"/>
              <a:r>
                <a:rPr lang="ru-RU" sz="3600">
                  <a:solidFill>
                    <a:srgbClr val="0070C0"/>
                  </a:solidFill>
                  <a:latin typeface="Arial Narrow" panose="020B0606020202030204" pitchFamily="34" charset="0"/>
                  <a:cs typeface="Arial" pitchFamily="34" charset="0"/>
                </a:rPr>
                <a:t>ТОП</a:t>
              </a:r>
              <a:r>
                <a:rPr lang="ru-RU" sz="6600">
                  <a:solidFill>
                    <a:srgbClr val="0070C0"/>
                  </a:solidFill>
                  <a:latin typeface="Arial Narrow" panose="020B0606020202030204" pitchFamily="34" charset="0"/>
                  <a:cs typeface="Arial" pitchFamily="34" charset="0"/>
                </a:rPr>
                <a:t>10</a:t>
              </a:r>
              <a:endParaRPr lang="en-US" sz="6600" dirty="0">
                <a:solidFill>
                  <a:srgbClr val="0070C0"/>
                </a:solidFill>
                <a:latin typeface="Arial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488907" y="5068782"/>
              <a:ext cx="1985225" cy="618710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pPr defTabSz="914239">
                <a:lnSpc>
                  <a:spcPct val="80000"/>
                </a:lnSpc>
              </a:pPr>
              <a:r>
                <a:rPr lang="ru-RU" sz="1200">
                  <a:solidFill>
                    <a:srgbClr val="9698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МФО в России по объему портфеля потребительских микрозаймов ФЛ </a:t>
              </a:r>
              <a:endParaRPr lang="en-US" sz="1200" dirty="0">
                <a:solidFill>
                  <a:srgbClr val="96989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050600" y="3561483"/>
            <a:ext cx="1525185" cy="279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az-Cyrl-AZ" sz="1500" dirty="0">
                <a:solidFill>
                  <a:srgbClr val="969898"/>
                </a:solidFill>
                <a:latin typeface="Arial Narrow" panose="020B0606020202030204" pitchFamily="34" charset="0"/>
                <a:cs typeface="Arial" pitchFamily="34" charset="0"/>
              </a:rPr>
              <a:t>заемщиков</a:t>
            </a:r>
            <a:endParaRPr lang="ru-RU" sz="1500" dirty="0"/>
          </a:p>
        </p:txBody>
      </p:sp>
      <p:grpSp>
        <p:nvGrpSpPr>
          <p:cNvPr id="118" name="Group 110"/>
          <p:cNvGrpSpPr/>
          <p:nvPr/>
        </p:nvGrpSpPr>
        <p:grpSpPr>
          <a:xfrm>
            <a:off x="4172870" y="4092012"/>
            <a:ext cx="700126" cy="646270"/>
            <a:chOff x="4011613" y="1444626"/>
            <a:chExt cx="1485900" cy="1485900"/>
          </a:xfrm>
          <a:solidFill>
            <a:srgbClr val="969898"/>
          </a:solidFill>
        </p:grpSpPr>
        <p:sp>
          <p:nvSpPr>
            <p:cNvPr id="119" name="Freeform 27"/>
            <p:cNvSpPr>
              <a:spLocks noEditPoints="1"/>
            </p:cNvSpPr>
            <p:nvPr/>
          </p:nvSpPr>
          <p:spPr bwMode="auto">
            <a:xfrm>
              <a:off x="4011613" y="1444626"/>
              <a:ext cx="1485900" cy="1485900"/>
            </a:xfrm>
            <a:custGeom>
              <a:avLst/>
              <a:gdLst>
                <a:gd name="T0" fmla="*/ 116 w 289"/>
                <a:gd name="T1" fmla="*/ 125 h 289"/>
                <a:gd name="T2" fmla="*/ 149 w 289"/>
                <a:gd name="T3" fmla="*/ 132 h 289"/>
                <a:gd name="T4" fmla="*/ 166 w 289"/>
                <a:gd name="T5" fmla="*/ 156 h 289"/>
                <a:gd name="T6" fmla="*/ 104 w 289"/>
                <a:gd name="T7" fmla="*/ 175 h 289"/>
                <a:gd name="T8" fmla="*/ 46 w 289"/>
                <a:gd name="T9" fmla="*/ 150 h 289"/>
                <a:gd name="T10" fmla="*/ 104 w 289"/>
                <a:gd name="T11" fmla="*/ 185 h 289"/>
                <a:gd name="T12" fmla="*/ 169 w 289"/>
                <a:gd name="T13" fmla="*/ 162 h 289"/>
                <a:gd name="T14" fmla="*/ 156 w 289"/>
                <a:gd name="T15" fmla="*/ 172 h 289"/>
                <a:gd name="T16" fmla="*/ 53 w 289"/>
                <a:gd name="T17" fmla="*/ 163 h 289"/>
                <a:gd name="T18" fmla="*/ 57 w 289"/>
                <a:gd name="T19" fmla="*/ 176 h 289"/>
                <a:gd name="T20" fmla="*/ 169 w 289"/>
                <a:gd name="T21" fmla="*/ 177 h 289"/>
                <a:gd name="T22" fmla="*/ 115 w 289"/>
                <a:gd name="T23" fmla="*/ 202 h 289"/>
                <a:gd name="T24" fmla="*/ 46 w 289"/>
                <a:gd name="T25" fmla="*/ 178 h 289"/>
                <a:gd name="T26" fmla="*/ 104 w 289"/>
                <a:gd name="T27" fmla="*/ 213 h 289"/>
                <a:gd name="T28" fmla="*/ 170 w 289"/>
                <a:gd name="T29" fmla="*/ 190 h 289"/>
                <a:gd name="T30" fmla="*/ 205 w 289"/>
                <a:gd name="T31" fmla="*/ 177 h 289"/>
                <a:gd name="T32" fmla="*/ 243 w 289"/>
                <a:gd name="T33" fmla="*/ 154 h 289"/>
                <a:gd name="T34" fmla="*/ 192 w 289"/>
                <a:gd name="T35" fmla="*/ 174 h 289"/>
                <a:gd name="T36" fmla="*/ 205 w 289"/>
                <a:gd name="T37" fmla="*/ 163 h 289"/>
                <a:gd name="T38" fmla="*/ 243 w 289"/>
                <a:gd name="T39" fmla="*/ 139 h 289"/>
                <a:gd name="T40" fmla="*/ 193 w 289"/>
                <a:gd name="T41" fmla="*/ 158 h 289"/>
                <a:gd name="T42" fmla="*/ 217 w 289"/>
                <a:gd name="T43" fmla="*/ 144 h 289"/>
                <a:gd name="T44" fmla="*/ 235 w 289"/>
                <a:gd name="T45" fmla="*/ 126 h 289"/>
                <a:gd name="T46" fmla="*/ 187 w 289"/>
                <a:gd name="T47" fmla="*/ 131 h 289"/>
                <a:gd name="T48" fmla="*/ 118 w 289"/>
                <a:gd name="T49" fmla="*/ 100 h 289"/>
                <a:gd name="T50" fmla="*/ 93 w 289"/>
                <a:gd name="T51" fmla="*/ 113 h 289"/>
                <a:gd name="T52" fmla="*/ 50 w 289"/>
                <a:gd name="T53" fmla="*/ 144 h 289"/>
                <a:gd name="T54" fmla="*/ 146 w 289"/>
                <a:gd name="T55" fmla="*/ 158 h 289"/>
                <a:gd name="T56" fmla="*/ 153 w 289"/>
                <a:gd name="T57" fmla="*/ 138 h 289"/>
                <a:gd name="T58" fmla="*/ 107 w 289"/>
                <a:gd name="T59" fmla="*/ 149 h 289"/>
                <a:gd name="T60" fmla="*/ 77 w 289"/>
                <a:gd name="T61" fmla="*/ 132 h 289"/>
                <a:gd name="T62" fmla="*/ 101 w 289"/>
                <a:gd name="T63" fmla="*/ 118 h 289"/>
                <a:gd name="T64" fmla="*/ 274 w 289"/>
                <a:gd name="T65" fmla="*/ 83 h 289"/>
                <a:gd name="T66" fmla="*/ 134 w 289"/>
                <a:gd name="T67" fmla="*/ 2 h 289"/>
                <a:gd name="T68" fmla="*/ 115 w 289"/>
                <a:gd name="T69" fmla="*/ 37 h 289"/>
                <a:gd name="T70" fmla="*/ 236 w 289"/>
                <a:gd name="T71" fmla="*/ 83 h 289"/>
                <a:gd name="T72" fmla="*/ 222 w 289"/>
                <a:gd name="T73" fmla="*/ 217 h 289"/>
                <a:gd name="T74" fmla="*/ 203 w 289"/>
                <a:gd name="T75" fmla="*/ 220 h 289"/>
                <a:gd name="T76" fmla="*/ 175 w 289"/>
                <a:gd name="T77" fmla="*/ 287 h 289"/>
                <a:gd name="T78" fmla="*/ 245 w 289"/>
                <a:gd name="T79" fmla="*/ 257 h 289"/>
                <a:gd name="T80" fmla="*/ 289 w 289"/>
                <a:gd name="T81" fmla="*/ 145 h 289"/>
                <a:gd name="T82" fmla="*/ 99 w 289"/>
                <a:gd name="T83" fmla="*/ 281 h 289"/>
                <a:gd name="T84" fmla="*/ 172 w 289"/>
                <a:gd name="T85" fmla="*/ 259 h 289"/>
                <a:gd name="T86" fmla="*/ 118 w 289"/>
                <a:gd name="T87" fmla="*/ 252 h 289"/>
                <a:gd name="T88" fmla="*/ 64 w 289"/>
                <a:gd name="T89" fmla="*/ 79 h 289"/>
                <a:gd name="T90" fmla="*/ 77 w 289"/>
                <a:gd name="T91" fmla="*/ 87 h 289"/>
                <a:gd name="T92" fmla="*/ 113 w 289"/>
                <a:gd name="T93" fmla="*/ 4 h 289"/>
                <a:gd name="T94" fmla="*/ 33 w 289"/>
                <a:gd name="T95" fmla="*/ 26 h 289"/>
                <a:gd name="T96" fmla="*/ 1 w 289"/>
                <a:gd name="T97" fmla="*/ 144 h 289"/>
                <a:gd name="T98" fmla="*/ 196 w 289"/>
                <a:gd name="T99" fmla="*/ 93 h 289"/>
                <a:gd name="T100" fmla="*/ 212 w 289"/>
                <a:gd name="T101" fmla="*/ 110 h 289"/>
                <a:gd name="T102" fmla="*/ 188 w 289"/>
                <a:gd name="T103" fmla="*/ 126 h 289"/>
                <a:gd name="T104" fmla="*/ 203 w 289"/>
                <a:gd name="T105" fmla="*/ 135 h 289"/>
                <a:gd name="T106" fmla="*/ 238 w 289"/>
                <a:gd name="T107" fmla="*/ 106 h 289"/>
                <a:gd name="T108" fmla="*/ 138 w 289"/>
                <a:gd name="T109" fmla="*/ 95 h 289"/>
                <a:gd name="T110" fmla="*/ 141 w 289"/>
                <a:gd name="T111" fmla="*/ 101 h 289"/>
                <a:gd name="T112" fmla="*/ 189 w 289"/>
                <a:gd name="T113" fmla="*/ 92 h 289"/>
                <a:gd name="T114" fmla="*/ 170 w 289"/>
                <a:gd name="T115" fmla="*/ 120 h 289"/>
                <a:gd name="T116" fmla="*/ 160 w 289"/>
                <a:gd name="T117" fmla="*/ 10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9" h="289">
                  <a:moveTo>
                    <a:pt x="104" y="110"/>
                  </a:moveTo>
                  <a:cubicBezTo>
                    <a:pt x="108" y="110"/>
                    <a:pt x="113" y="112"/>
                    <a:pt x="116" y="116"/>
                  </a:cubicBezTo>
                  <a:cubicBezTo>
                    <a:pt x="112" y="119"/>
                    <a:pt x="113" y="122"/>
                    <a:pt x="116" y="125"/>
                  </a:cubicBezTo>
                  <a:cubicBezTo>
                    <a:pt x="123" y="131"/>
                    <a:pt x="131" y="134"/>
                    <a:pt x="140" y="135"/>
                  </a:cubicBezTo>
                  <a:cubicBezTo>
                    <a:pt x="141" y="135"/>
                    <a:pt x="143" y="134"/>
                    <a:pt x="143" y="133"/>
                  </a:cubicBezTo>
                  <a:cubicBezTo>
                    <a:pt x="145" y="129"/>
                    <a:pt x="147" y="131"/>
                    <a:pt x="149" y="132"/>
                  </a:cubicBezTo>
                  <a:cubicBezTo>
                    <a:pt x="154" y="134"/>
                    <a:pt x="158" y="136"/>
                    <a:pt x="163" y="139"/>
                  </a:cubicBezTo>
                  <a:cubicBezTo>
                    <a:pt x="169" y="142"/>
                    <a:pt x="171" y="146"/>
                    <a:pt x="170" y="153"/>
                  </a:cubicBezTo>
                  <a:cubicBezTo>
                    <a:pt x="170" y="155"/>
                    <a:pt x="169" y="156"/>
                    <a:pt x="166" y="156"/>
                  </a:cubicBezTo>
                  <a:cubicBezTo>
                    <a:pt x="164" y="156"/>
                    <a:pt x="160" y="156"/>
                    <a:pt x="158" y="157"/>
                  </a:cubicBezTo>
                  <a:cubicBezTo>
                    <a:pt x="143" y="163"/>
                    <a:pt x="128" y="169"/>
                    <a:pt x="112" y="175"/>
                  </a:cubicBezTo>
                  <a:cubicBezTo>
                    <a:pt x="110" y="176"/>
                    <a:pt x="106" y="176"/>
                    <a:pt x="104" y="175"/>
                  </a:cubicBezTo>
                  <a:cubicBezTo>
                    <a:pt x="98" y="172"/>
                    <a:pt x="93" y="169"/>
                    <a:pt x="87" y="166"/>
                  </a:cubicBezTo>
                  <a:cubicBezTo>
                    <a:pt x="76" y="161"/>
                    <a:pt x="64" y="155"/>
                    <a:pt x="52" y="149"/>
                  </a:cubicBezTo>
                  <a:cubicBezTo>
                    <a:pt x="50" y="148"/>
                    <a:pt x="47" y="148"/>
                    <a:pt x="46" y="150"/>
                  </a:cubicBezTo>
                  <a:cubicBezTo>
                    <a:pt x="45" y="150"/>
                    <a:pt x="46" y="154"/>
                    <a:pt x="46" y="155"/>
                  </a:cubicBezTo>
                  <a:cubicBezTo>
                    <a:pt x="47" y="157"/>
                    <a:pt x="49" y="158"/>
                    <a:pt x="51" y="159"/>
                  </a:cubicBezTo>
                  <a:cubicBezTo>
                    <a:pt x="69" y="168"/>
                    <a:pt x="86" y="177"/>
                    <a:pt x="104" y="185"/>
                  </a:cubicBezTo>
                  <a:cubicBezTo>
                    <a:pt x="106" y="186"/>
                    <a:pt x="109" y="186"/>
                    <a:pt x="112" y="186"/>
                  </a:cubicBezTo>
                  <a:cubicBezTo>
                    <a:pt x="116" y="184"/>
                    <a:pt x="121" y="182"/>
                    <a:pt x="125" y="180"/>
                  </a:cubicBezTo>
                  <a:cubicBezTo>
                    <a:pt x="140" y="174"/>
                    <a:pt x="155" y="168"/>
                    <a:pt x="169" y="162"/>
                  </a:cubicBezTo>
                  <a:cubicBezTo>
                    <a:pt x="169" y="165"/>
                    <a:pt x="169" y="168"/>
                    <a:pt x="169" y="172"/>
                  </a:cubicBezTo>
                  <a:cubicBezTo>
                    <a:pt x="165" y="168"/>
                    <a:pt x="161" y="167"/>
                    <a:pt x="158" y="171"/>
                  </a:cubicBezTo>
                  <a:cubicBezTo>
                    <a:pt x="157" y="172"/>
                    <a:pt x="156" y="172"/>
                    <a:pt x="156" y="172"/>
                  </a:cubicBezTo>
                  <a:cubicBezTo>
                    <a:pt x="141" y="178"/>
                    <a:pt x="127" y="184"/>
                    <a:pt x="113" y="189"/>
                  </a:cubicBezTo>
                  <a:cubicBezTo>
                    <a:pt x="110" y="190"/>
                    <a:pt x="106" y="190"/>
                    <a:pt x="104" y="189"/>
                  </a:cubicBezTo>
                  <a:cubicBezTo>
                    <a:pt x="87" y="181"/>
                    <a:pt x="70" y="172"/>
                    <a:pt x="53" y="163"/>
                  </a:cubicBezTo>
                  <a:cubicBezTo>
                    <a:pt x="50" y="162"/>
                    <a:pt x="48" y="161"/>
                    <a:pt x="46" y="164"/>
                  </a:cubicBezTo>
                  <a:cubicBezTo>
                    <a:pt x="44" y="167"/>
                    <a:pt x="45" y="169"/>
                    <a:pt x="48" y="171"/>
                  </a:cubicBezTo>
                  <a:cubicBezTo>
                    <a:pt x="51" y="173"/>
                    <a:pt x="54" y="174"/>
                    <a:pt x="57" y="176"/>
                  </a:cubicBezTo>
                  <a:cubicBezTo>
                    <a:pt x="72" y="183"/>
                    <a:pt x="88" y="191"/>
                    <a:pt x="103" y="199"/>
                  </a:cubicBezTo>
                  <a:cubicBezTo>
                    <a:pt x="106" y="200"/>
                    <a:pt x="109" y="201"/>
                    <a:pt x="112" y="200"/>
                  </a:cubicBezTo>
                  <a:cubicBezTo>
                    <a:pt x="131" y="192"/>
                    <a:pt x="150" y="184"/>
                    <a:pt x="169" y="177"/>
                  </a:cubicBezTo>
                  <a:cubicBezTo>
                    <a:pt x="171" y="180"/>
                    <a:pt x="170" y="185"/>
                    <a:pt x="168" y="184"/>
                  </a:cubicBezTo>
                  <a:cubicBezTo>
                    <a:pt x="162" y="182"/>
                    <a:pt x="158" y="185"/>
                    <a:pt x="153" y="187"/>
                  </a:cubicBezTo>
                  <a:cubicBezTo>
                    <a:pt x="140" y="192"/>
                    <a:pt x="128" y="197"/>
                    <a:pt x="115" y="202"/>
                  </a:cubicBezTo>
                  <a:cubicBezTo>
                    <a:pt x="110" y="204"/>
                    <a:pt x="106" y="204"/>
                    <a:pt x="101" y="202"/>
                  </a:cubicBezTo>
                  <a:cubicBezTo>
                    <a:pt x="85" y="193"/>
                    <a:pt x="69" y="186"/>
                    <a:pt x="53" y="178"/>
                  </a:cubicBezTo>
                  <a:cubicBezTo>
                    <a:pt x="51" y="177"/>
                    <a:pt x="48" y="178"/>
                    <a:pt x="46" y="178"/>
                  </a:cubicBezTo>
                  <a:cubicBezTo>
                    <a:pt x="46" y="180"/>
                    <a:pt x="47" y="183"/>
                    <a:pt x="48" y="185"/>
                  </a:cubicBezTo>
                  <a:cubicBezTo>
                    <a:pt x="48" y="186"/>
                    <a:pt x="50" y="187"/>
                    <a:pt x="51" y="188"/>
                  </a:cubicBezTo>
                  <a:cubicBezTo>
                    <a:pt x="69" y="196"/>
                    <a:pt x="86" y="205"/>
                    <a:pt x="104" y="213"/>
                  </a:cubicBezTo>
                  <a:cubicBezTo>
                    <a:pt x="106" y="214"/>
                    <a:pt x="110" y="214"/>
                    <a:pt x="113" y="214"/>
                  </a:cubicBezTo>
                  <a:cubicBezTo>
                    <a:pt x="124" y="209"/>
                    <a:pt x="136" y="205"/>
                    <a:pt x="147" y="200"/>
                  </a:cubicBezTo>
                  <a:cubicBezTo>
                    <a:pt x="154" y="197"/>
                    <a:pt x="162" y="193"/>
                    <a:pt x="170" y="190"/>
                  </a:cubicBezTo>
                  <a:cubicBezTo>
                    <a:pt x="174" y="195"/>
                    <a:pt x="179" y="190"/>
                    <a:pt x="183" y="189"/>
                  </a:cubicBezTo>
                  <a:cubicBezTo>
                    <a:pt x="189" y="187"/>
                    <a:pt x="193" y="184"/>
                    <a:pt x="193" y="179"/>
                  </a:cubicBezTo>
                  <a:cubicBezTo>
                    <a:pt x="198" y="178"/>
                    <a:pt x="202" y="178"/>
                    <a:pt x="205" y="177"/>
                  </a:cubicBezTo>
                  <a:cubicBezTo>
                    <a:pt x="212" y="174"/>
                    <a:pt x="218" y="172"/>
                    <a:pt x="224" y="169"/>
                  </a:cubicBezTo>
                  <a:cubicBezTo>
                    <a:pt x="230" y="167"/>
                    <a:pt x="235" y="164"/>
                    <a:pt x="241" y="162"/>
                  </a:cubicBezTo>
                  <a:cubicBezTo>
                    <a:pt x="244" y="160"/>
                    <a:pt x="245" y="157"/>
                    <a:pt x="243" y="154"/>
                  </a:cubicBezTo>
                  <a:cubicBezTo>
                    <a:pt x="242" y="151"/>
                    <a:pt x="239" y="152"/>
                    <a:pt x="236" y="154"/>
                  </a:cubicBezTo>
                  <a:cubicBezTo>
                    <a:pt x="235" y="155"/>
                    <a:pt x="233" y="155"/>
                    <a:pt x="231" y="156"/>
                  </a:cubicBezTo>
                  <a:cubicBezTo>
                    <a:pt x="218" y="162"/>
                    <a:pt x="205" y="164"/>
                    <a:pt x="192" y="174"/>
                  </a:cubicBezTo>
                  <a:cubicBezTo>
                    <a:pt x="193" y="170"/>
                    <a:pt x="193" y="167"/>
                    <a:pt x="194" y="164"/>
                  </a:cubicBezTo>
                  <a:cubicBezTo>
                    <a:pt x="194" y="164"/>
                    <a:pt x="197" y="164"/>
                    <a:pt x="199" y="164"/>
                  </a:cubicBezTo>
                  <a:cubicBezTo>
                    <a:pt x="201" y="163"/>
                    <a:pt x="203" y="163"/>
                    <a:pt x="205" y="163"/>
                  </a:cubicBezTo>
                  <a:cubicBezTo>
                    <a:pt x="216" y="158"/>
                    <a:pt x="227" y="154"/>
                    <a:pt x="238" y="150"/>
                  </a:cubicBezTo>
                  <a:cubicBezTo>
                    <a:pt x="240" y="149"/>
                    <a:pt x="242" y="148"/>
                    <a:pt x="243" y="146"/>
                  </a:cubicBezTo>
                  <a:cubicBezTo>
                    <a:pt x="244" y="144"/>
                    <a:pt x="244" y="141"/>
                    <a:pt x="243" y="139"/>
                  </a:cubicBezTo>
                  <a:cubicBezTo>
                    <a:pt x="243" y="138"/>
                    <a:pt x="240" y="138"/>
                    <a:pt x="238" y="138"/>
                  </a:cubicBezTo>
                  <a:cubicBezTo>
                    <a:pt x="228" y="142"/>
                    <a:pt x="218" y="147"/>
                    <a:pt x="208" y="151"/>
                  </a:cubicBezTo>
                  <a:cubicBezTo>
                    <a:pt x="203" y="153"/>
                    <a:pt x="198" y="156"/>
                    <a:pt x="193" y="158"/>
                  </a:cubicBezTo>
                  <a:cubicBezTo>
                    <a:pt x="191" y="152"/>
                    <a:pt x="192" y="150"/>
                    <a:pt x="198" y="150"/>
                  </a:cubicBezTo>
                  <a:cubicBezTo>
                    <a:pt x="200" y="150"/>
                    <a:pt x="202" y="150"/>
                    <a:pt x="204" y="149"/>
                  </a:cubicBezTo>
                  <a:cubicBezTo>
                    <a:pt x="208" y="147"/>
                    <a:pt x="213" y="145"/>
                    <a:pt x="217" y="144"/>
                  </a:cubicBezTo>
                  <a:cubicBezTo>
                    <a:pt x="224" y="141"/>
                    <a:pt x="232" y="138"/>
                    <a:pt x="239" y="135"/>
                  </a:cubicBezTo>
                  <a:cubicBezTo>
                    <a:pt x="243" y="133"/>
                    <a:pt x="245" y="129"/>
                    <a:pt x="244" y="126"/>
                  </a:cubicBezTo>
                  <a:cubicBezTo>
                    <a:pt x="241" y="123"/>
                    <a:pt x="238" y="124"/>
                    <a:pt x="235" y="126"/>
                  </a:cubicBezTo>
                  <a:cubicBezTo>
                    <a:pt x="222" y="131"/>
                    <a:pt x="208" y="137"/>
                    <a:pt x="193" y="143"/>
                  </a:cubicBezTo>
                  <a:cubicBezTo>
                    <a:pt x="193" y="142"/>
                    <a:pt x="193" y="140"/>
                    <a:pt x="193" y="138"/>
                  </a:cubicBezTo>
                  <a:cubicBezTo>
                    <a:pt x="191" y="136"/>
                    <a:pt x="190" y="133"/>
                    <a:pt x="187" y="131"/>
                  </a:cubicBezTo>
                  <a:cubicBezTo>
                    <a:pt x="182" y="128"/>
                    <a:pt x="176" y="125"/>
                    <a:pt x="170" y="122"/>
                  </a:cubicBezTo>
                  <a:cubicBezTo>
                    <a:pt x="158" y="116"/>
                    <a:pt x="145" y="109"/>
                    <a:pt x="132" y="103"/>
                  </a:cubicBezTo>
                  <a:cubicBezTo>
                    <a:pt x="128" y="101"/>
                    <a:pt x="123" y="100"/>
                    <a:pt x="118" y="100"/>
                  </a:cubicBezTo>
                  <a:cubicBezTo>
                    <a:pt x="115" y="100"/>
                    <a:pt x="112" y="102"/>
                    <a:pt x="109" y="104"/>
                  </a:cubicBezTo>
                  <a:cubicBezTo>
                    <a:pt x="107" y="105"/>
                    <a:pt x="105" y="108"/>
                    <a:pt x="104" y="111"/>
                  </a:cubicBezTo>
                  <a:cubicBezTo>
                    <a:pt x="100" y="111"/>
                    <a:pt x="96" y="111"/>
                    <a:pt x="93" y="113"/>
                  </a:cubicBezTo>
                  <a:cubicBezTo>
                    <a:pt x="79" y="118"/>
                    <a:pt x="65" y="124"/>
                    <a:pt x="51" y="129"/>
                  </a:cubicBezTo>
                  <a:cubicBezTo>
                    <a:pt x="47" y="131"/>
                    <a:pt x="46" y="133"/>
                    <a:pt x="45" y="137"/>
                  </a:cubicBezTo>
                  <a:cubicBezTo>
                    <a:pt x="45" y="140"/>
                    <a:pt x="46" y="143"/>
                    <a:pt x="50" y="144"/>
                  </a:cubicBezTo>
                  <a:cubicBezTo>
                    <a:pt x="67" y="153"/>
                    <a:pt x="85" y="162"/>
                    <a:pt x="103" y="170"/>
                  </a:cubicBezTo>
                  <a:cubicBezTo>
                    <a:pt x="105" y="172"/>
                    <a:pt x="110" y="172"/>
                    <a:pt x="113" y="171"/>
                  </a:cubicBezTo>
                  <a:cubicBezTo>
                    <a:pt x="124" y="167"/>
                    <a:pt x="135" y="162"/>
                    <a:pt x="146" y="158"/>
                  </a:cubicBezTo>
                  <a:cubicBezTo>
                    <a:pt x="151" y="156"/>
                    <a:pt x="157" y="154"/>
                    <a:pt x="162" y="151"/>
                  </a:cubicBezTo>
                  <a:cubicBezTo>
                    <a:pt x="165" y="150"/>
                    <a:pt x="168" y="149"/>
                    <a:pt x="167" y="145"/>
                  </a:cubicBezTo>
                  <a:cubicBezTo>
                    <a:pt x="166" y="141"/>
                    <a:pt x="156" y="137"/>
                    <a:pt x="153" y="138"/>
                  </a:cubicBezTo>
                  <a:cubicBezTo>
                    <a:pt x="143" y="142"/>
                    <a:pt x="134" y="146"/>
                    <a:pt x="125" y="149"/>
                  </a:cubicBezTo>
                  <a:cubicBezTo>
                    <a:pt x="122" y="150"/>
                    <a:pt x="119" y="150"/>
                    <a:pt x="115" y="149"/>
                  </a:cubicBezTo>
                  <a:cubicBezTo>
                    <a:pt x="112" y="149"/>
                    <a:pt x="109" y="148"/>
                    <a:pt x="107" y="149"/>
                  </a:cubicBezTo>
                  <a:cubicBezTo>
                    <a:pt x="100" y="151"/>
                    <a:pt x="95" y="149"/>
                    <a:pt x="89" y="146"/>
                  </a:cubicBezTo>
                  <a:cubicBezTo>
                    <a:pt x="87" y="145"/>
                    <a:pt x="86" y="144"/>
                    <a:pt x="83" y="143"/>
                  </a:cubicBezTo>
                  <a:cubicBezTo>
                    <a:pt x="79" y="141"/>
                    <a:pt x="73" y="139"/>
                    <a:pt x="77" y="132"/>
                  </a:cubicBezTo>
                  <a:cubicBezTo>
                    <a:pt x="77" y="132"/>
                    <a:pt x="77" y="131"/>
                    <a:pt x="77" y="131"/>
                  </a:cubicBezTo>
                  <a:cubicBezTo>
                    <a:pt x="77" y="128"/>
                    <a:pt x="78" y="126"/>
                    <a:pt x="81" y="125"/>
                  </a:cubicBezTo>
                  <a:cubicBezTo>
                    <a:pt x="87" y="123"/>
                    <a:pt x="94" y="120"/>
                    <a:pt x="101" y="118"/>
                  </a:cubicBezTo>
                  <a:cubicBezTo>
                    <a:pt x="105" y="116"/>
                    <a:pt x="106" y="114"/>
                    <a:pt x="104" y="110"/>
                  </a:cubicBezTo>
                  <a:close/>
                  <a:moveTo>
                    <a:pt x="289" y="145"/>
                  </a:moveTo>
                  <a:cubicBezTo>
                    <a:pt x="288" y="121"/>
                    <a:pt x="284" y="101"/>
                    <a:pt x="274" y="83"/>
                  </a:cubicBezTo>
                  <a:cubicBezTo>
                    <a:pt x="263" y="59"/>
                    <a:pt x="246" y="40"/>
                    <a:pt x="224" y="25"/>
                  </a:cubicBezTo>
                  <a:cubicBezTo>
                    <a:pt x="211" y="16"/>
                    <a:pt x="197" y="10"/>
                    <a:pt x="181" y="6"/>
                  </a:cubicBezTo>
                  <a:cubicBezTo>
                    <a:pt x="166" y="2"/>
                    <a:pt x="150" y="0"/>
                    <a:pt x="134" y="2"/>
                  </a:cubicBezTo>
                  <a:cubicBezTo>
                    <a:pt x="132" y="2"/>
                    <a:pt x="129" y="4"/>
                    <a:pt x="128" y="6"/>
                  </a:cubicBezTo>
                  <a:cubicBezTo>
                    <a:pt x="123" y="14"/>
                    <a:pt x="119" y="23"/>
                    <a:pt x="114" y="33"/>
                  </a:cubicBezTo>
                  <a:cubicBezTo>
                    <a:pt x="114" y="34"/>
                    <a:pt x="114" y="36"/>
                    <a:pt x="115" y="37"/>
                  </a:cubicBezTo>
                  <a:cubicBezTo>
                    <a:pt x="115" y="38"/>
                    <a:pt x="117" y="37"/>
                    <a:pt x="118" y="37"/>
                  </a:cubicBezTo>
                  <a:cubicBezTo>
                    <a:pt x="130" y="36"/>
                    <a:pt x="142" y="34"/>
                    <a:pt x="153" y="35"/>
                  </a:cubicBezTo>
                  <a:cubicBezTo>
                    <a:pt x="188" y="37"/>
                    <a:pt x="216" y="54"/>
                    <a:pt x="236" y="83"/>
                  </a:cubicBezTo>
                  <a:cubicBezTo>
                    <a:pt x="253" y="107"/>
                    <a:pt x="259" y="133"/>
                    <a:pt x="254" y="162"/>
                  </a:cubicBezTo>
                  <a:cubicBezTo>
                    <a:pt x="251" y="183"/>
                    <a:pt x="242" y="202"/>
                    <a:pt x="228" y="218"/>
                  </a:cubicBezTo>
                  <a:cubicBezTo>
                    <a:pt x="226" y="221"/>
                    <a:pt x="224" y="220"/>
                    <a:pt x="222" y="217"/>
                  </a:cubicBezTo>
                  <a:cubicBezTo>
                    <a:pt x="220" y="214"/>
                    <a:pt x="218" y="210"/>
                    <a:pt x="216" y="207"/>
                  </a:cubicBezTo>
                  <a:cubicBezTo>
                    <a:pt x="214" y="203"/>
                    <a:pt x="212" y="203"/>
                    <a:pt x="210" y="207"/>
                  </a:cubicBezTo>
                  <a:cubicBezTo>
                    <a:pt x="207" y="211"/>
                    <a:pt x="205" y="215"/>
                    <a:pt x="203" y="220"/>
                  </a:cubicBezTo>
                  <a:cubicBezTo>
                    <a:pt x="192" y="240"/>
                    <a:pt x="181" y="260"/>
                    <a:pt x="171" y="280"/>
                  </a:cubicBezTo>
                  <a:cubicBezTo>
                    <a:pt x="170" y="282"/>
                    <a:pt x="170" y="284"/>
                    <a:pt x="170" y="286"/>
                  </a:cubicBezTo>
                  <a:cubicBezTo>
                    <a:pt x="172" y="287"/>
                    <a:pt x="174" y="287"/>
                    <a:pt x="175" y="287"/>
                  </a:cubicBezTo>
                  <a:cubicBezTo>
                    <a:pt x="199" y="284"/>
                    <a:pt x="223" y="280"/>
                    <a:pt x="248" y="277"/>
                  </a:cubicBezTo>
                  <a:cubicBezTo>
                    <a:pt x="254" y="276"/>
                    <a:pt x="255" y="274"/>
                    <a:pt x="252" y="268"/>
                  </a:cubicBezTo>
                  <a:cubicBezTo>
                    <a:pt x="249" y="264"/>
                    <a:pt x="247" y="260"/>
                    <a:pt x="245" y="257"/>
                  </a:cubicBezTo>
                  <a:cubicBezTo>
                    <a:pt x="243" y="253"/>
                    <a:pt x="243" y="250"/>
                    <a:pt x="246" y="247"/>
                  </a:cubicBezTo>
                  <a:cubicBezTo>
                    <a:pt x="249" y="245"/>
                    <a:pt x="251" y="242"/>
                    <a:pt x="253" y="240"/>
                  </a:cubicBezTo>
                  <a:cubicBezTo>
                    <a:pt x="278" y="212"/>
                    <a:pt x="289" y="179"/>
                    <a:pt x="289" y="145"/>
                  </a:cubicBezTo>
                  <a:close/>
                  <a:moveTo>
                    <a:pt x="1" y="144"/>
                  </a:moveTo>
                  <a:cubicBezTo>
                    <a:pt x="0" y="175"/>
                    <a:pt x="10" y="204"/>
                    <a:pt x="28" y="230"/>
                  </a:cubicBezTo>
                  <a:cubicBezTo>
                    <a:pt x="46" y="254"/>
                    <a:pt x="70" y="271"/>
                    <a:pt x="99" y="281"/>
                  </a:cubicBezTo>
                  <a:cubicBezTo>
                    <a:pt x="116" y="287"/>
                    <a:pt x="133" y="289"/>
                    <a:pt x="151" y="289"/>
                  </a:cubicBezTo>
                  <a:cubicBezTo>
                    <a:pt x="156" y="289"/>
                    <a:pt x="159" y="287"/>
                    <a:pt x="161" y="283"/>
                  </a:cubicBezTo>
                  <a:cubicBezTo>
                    <a:pt x="165" y="275"/>
                    <a:pt x="169" y="267"/>
                    <a:pt x="172" y="259"/>
                  </a:cubicBezTo>
                  <a:cubicBezTo>
                    <a:pt x="173" y="258"/>
                    <a:pt x="173" y="256"/>
                    <a:pt x="173" y="254"/>
                  </a:cubicBezTo>
                  <a:cubicBezTo>
                    <a:pt x="172" y="253"/>
                    <a:pt x="170" y="253"/>
                    <a:pt x="168" y="253"/>
                  </a:cubicBezTo>
                  <a:cubicBezTo>
                    <a:pt x="151" y="258"/>
                    <a:pt x="134" y="257"/>
                    <a:pt x="118" y="252"/>
                  </a:cubicBezTo>
                  <a:cubicBezTo>
                    <a:pt x="74" y="240"/>
                    <a:pt x="46" y="212"/>
                    <a:pt x="36" y="167"/>
                  </a:cubicBezTo>
                  <a:cubicBezTo>
                    <a:pt x="29" y="134"/>
                    <a:pt x="37" y="105"/>
                    <a:pt x="56" y="78"/>
                  </a:cubicBezTo>
                  <a:cubicBezTo>
                    <a:pt x="59" y="75"/>
                    <a:pt x="62" y="75"/>
                    <a:pt x="64" y="79"/>
                  </a:cubicBezTo>
                  <a:cubicBezTo>
                    <a:pt x="66" y="82"/>
                    <a:pt x="67" y="85"/>
                    <a:pt x="69" y="88"/>
                  </a:cubicBezTo>
                  <a:cubicBezTo>
                    <a:pt x="70" y="89"/>
                    <a:pt x="72" y="91"/>
                    <a:pt x="73" y="91"/>
                  </a:cubicBezTo>
                  <a:cubicBezTo>
                    <a:pt x="74" y="91"/>
                    <a:pt x="76" y="89"/>
                    <a:pt x="77" y="87"/>
                  </a:cubicBezTo>
                  <a:cubicBezTo>
                    <a:pt x="90" y="61"/>
                    <a:pt x="104" y="36"/>
                    <a:pt x="117" y="10"/>
                  </a:cubicBezTo>
                  <a:cubicBezTo>
                    <a:pt x="118" y="8"/>
                    <a:pt x="118" y="6"/>
                    <a:pt x="119" y="4"/>
                  </a:cubicBezTo>
                  <a:cubicBezTo>
                    <a:pt x="117" y="4"/>
                    <a:pt x="115" y="3"/>
                    <a:pt x="113" y="4"/>
                  </a:cubicBezTo>
                  <a:cubicBezTo>
                    <a:pt x="103" y="6"/>
                    <a:pt x="92" y="8"/>
                    <a:pt x="82" y="10"/>
                  </a:cubicBezTo>
                  <a:cubicBezTo>
                    <a:pt x="67" y="13"/>
                    <a:pt x="51" y="15"/>
                    <a:pt x="36" y="18"/>
                  </a:cubicBezTo>
                  <a:cubicBezTo>
                    <a:pt x="32" y="19"/>
                    <a:pt x="31" y="21"/>
                    <a:pt x="33" y="26"/>
                  </a:cubicBezTo>
                  <a:cubicBezTo>
                    <a:pt x="35" y="30"/>
                    <a:pt x="38" y="34"/>
                    <a:pt x="40" y="38"/>
                  </a:cubicBezTo>
                  <a:cubicBezTo>
                    <a:pt x="43" y="41"/>
                    <a:pt x="42" y="44"/>
                    <a:pt x="39" y="47"/>
                  </a:cubicBezTo>
                  <a:cubicBezTo>
                    <a:pt x="14" y="74"/>
                    <a:pt x="2" y="107"/>
                    <a:pt x="1" y="144"/>
                  </a:cubicBezTo>
                  <a:close/>
                  <a:moveTo>
                    <a:pt x="189" y="92"/>
                  </a:moveTo>
                  <a:cubicBezTo>
                    <a:pt x="189" y="92"/>
                    <a:pt x="189" y="91"/>
                    <a:pt x="189" y="91"/>
                  </a:cubicBezTo>
                  <a:cubicBezTo>
                    <a:pt x="192" y="92"/>
                    <a:pt x="194" y="92"/>
                    <a:pt x="196" y="93"/>
                  </a:cubicBezTo>
                  <a:cubicBezTo>
                    <a:pt x="200" y="95"/>
                    <a:pt x="204" y="97"/>
                    <a:pt x="208" y="99"/>
                  </a:cubicBezTo>
                  <a:cubicBezTo>
                    <a:pt x="212" y="101"/>
                    <a:pt x="216" y="102"/>
                    <a:pt x="212" y="108"/>
                  </a:cubicBezTo>
                  <a:cubicBezTo>
                    <a:pt x="212" y="108"/>
                    <a:pt x="212" y="110"/>
                    <a:pt x="212" y="110"/>
                  </a:cubicBezTo>
                  <a:cubicBezTo>
                    <a:pt x="213" y="114"/>
                    <a:pt x="211" y="115"/>
                    <a:pt x="209" y="116"/>
                  </a:cubicBezTo>
                  <a:cubicBezTo>
                    <a:pt x="203" y="118"/>
                    <a:pt x="197" y="120"/>
                    <a:pt x="191" y="123"/>
                  </a:cubicBezTo>
                  <a:cubicBezTo>
                    <a:pt x="190" y="124"/>
                    <a:pt x="188" y="125"/>
                    <a:pt x="188" y="126"/>
                  </a:cubicBezTo>
                  <a:cubicBezTo>
                    <a:pt x="188" y="128"/>
                    <a:pt x="190" y="129"/>
                    <a:pt x="191" y="130"/>
                  </a:cubicBezTo>
                  <a:cubicBezTo>
                    <a:pt x="192" y="131"/>
                    <a:pt x="193" y="132"/>
                    <a:pt x="194" y="133"/>
                  </a:cubicBezTo>
                  <a:cubicBezTo>
                    <a:pt x="196" y="136"/>
                    <a:pt x="200" y="136"/>
                    <a:pt x="203" y="135"/>
                  </a:cubicBezTo>
                  <a:cubicBezTo>
                    <a:pt x="214" y="130"/>
                    <a:pt x="226" y="126"/>
                    <a:pt x="237" y="121"/>
                  </a:cubicBezTo>
                  <a:cubicBezTo>
                    <a:pt x="241" y="120"/>
                    <a:pt x="244" y="118"/>
                    <a:pt x="244" y="114"/>
                  </a:cubicBezTo>
                  <a:cubicBezTo>
                    <a:pt x="244" y="110"/>
                    <a:pt x="242" y="108"/>
                    <a:pt x="238" y="106"/>
                  </a:cubicBezTo>
                  <a:cubicBezTo>
                    <a:pt x="221" y="97"/>
                    <a:pt x="203" y="88"/>
                    <a:pt x="185" y="79"/>
                  </a:cubicBezTo>
                  <a:cubicBezTo>
                    <a:pt x="183" y="78"/>
                    <a:pt x="181" y="78"/>
                    <a:pt x="179" y="78"/>
                  </a:cubicBezTo>
                  <a:cubicBezTo>
                    <a:pt x="165" y="84"/>
                    <a:pt x="151" y="89"/>
                    <a:pt x="138" y="95"/>
                  </a:cubicBezTo>
                  <a:cubicBezTo>
                    <a:pt x="135" y="96"/>
                    <a:pt x="131" y="97"/>
                    <a:pt x="133" y="100"/>
                  </a:cubicBezTo>
                  <a:cubicBezTo>
                    <a:pt x="133" y="101"/>
                    <a:pt x="138" y="101"/>
                    <a:pt x="140" y="101"/>
                  </a:cubicBezTo>
                  <a:cubicBezTo>
                    <a:pt x="141" y="102"/>
                    <a:pt x="141" y="101"/>
                    <a:pt x="141" y="101"/>
                  </a:cubicBezTo>
                  <a:cubicBezTo>
                    <a:pt x="149" y="98"/>
                    <a:pt x="156" y="95"/>
                    <a:pt x="163" y="92"/>
                  </a:cubicBezTo>
                  <a:cubicBezTo>
                    <a:pt x="166" y="91"/>
                    <a:pt x="168" y="91"/>
                    <a:pt x="170" y="91"/>
                  </a:cubicBezTo>
                  <a:cubicBezTo>
                    <a:pt x="177" y="91"/>
                    <a:pt x="183" y="92"/>
                    <a:pt x="189" y="92"/>
                  </a:cubicBezTo>
                  <a:close/>
                  <a:moveTo>
                    <a:pt x="149" y="106"/>
                  </a:moveTo>
                  <a:cubicBezTo>
                    <a:pt x="149" y="107"/>
                    <a:pt x="149" y="108"/>
                    <a:pt x="149" y="108"/>
                  </a:cubicBezTo>
                  <a:cubicBezTo>
                    <a:pt x="156" y="112"/>
                    <a:pt x="163" y="116"/>
                    <a:pt x="170" y="120"/>
                  </a:cubicBezTo>
                  <a:cubicBezTo>
                    <a:pt x="171" y="121"/>
                    <a:pt x="173" y="120"/>
                    <a:pt x="174" y="120"/>
                  </a:cubicBezTo>
                  <a:cubicBezTo>
                    <a:pt x="174" y="118"/>
                    <a:pt x="174" y="116"/>
                    <a:pt x="173" y="115"/>
                  </a:cubicBezTo>
                  <a:cubicBezTo>
                    <a:pt x="169" y="113"/>
                    <a:pt x="164" y="110"/>
                    <a:pt x="160" y="109"/>
                  </a:cubicBezTo>
                  <a:cubicBezTo>
                    <a:pt x="157" y="107"/>
                    <a:pt x="153" y="107"/>
                    <a:pt x="149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2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0" name="Freeform 28"/>
            <p:cNvSpPr>
              <a:spLocks/>
            </p:cNvSpPr>
            <p:nvPr/>
          </p:nvSpPr>
          <p:spPr bwMode="auto">
            <a:xfrm>
              <a:off x="4597400" y="1444626"/>
              <a:ext cx="900113" cy="1474788"/>
            </a:xfrm>
            <a:custGeom>
              <a:avLst/>
              <a:gdLst>
                <a:gd name="T0" fmla="*/ 175 w 175"/>
                <a:gd name="T1" fmla="*/ 145 h 287"/>
                <a:gd name="T2" fmla="*/ 139 w 175"/>
                <a:gd name="T3" fmla="*/ 240 h 287"/>
                <a:gd name="T4" fmla="*/ 132 w 175"/>
                <a:gd name="T5" fmla="*/ 247 h 287"/>
                <a:gd name="T6" fmla="*/ 131 w 175"/>
                <a:gd name="T7" fmla="*/ 257 h 287"/>
                <a:gd name="T8" fmla="*/ 138 w 175"/>
                <a:gd name="T9" fmla="*/ 268 h 287"/>
                <a:gd name="T10" fmla="*/ 134 w 175"/>
                <a:gd name="T11" fmla="*/ 277 h 287"/>
                <a:gd name="T12" fmla="*/ 61 w 175"/>
                <a:gd name="T13" fmla="*/ 287 h 287"/>
                <a:gd name="T14" fmla="*/ 56 w 175"/>
                <a:gd name="T15" fmla="*/ 286 h 287"/>
                <a:gd name="T16" fmla="*/ 57 w 175"/>
                <a:gd name="T17" fmla="*/ 280 h 287"/>
                <a:gd name="T18" fmla="*/ 89 w 175"/>
                <a:gd name="T19" fmla="*/ 220 h 287"/>
                <a:gd name="T20" fmla="*/ 96 w 175"/>
                <a:gd name="T21" fmla="*/ 207 h 287"/>
                <a:gd name="T22" fmla="*/ 102 w 175"/>
                <a:gd name="T23" fmla="*/ 207 h 287"/>
                <a:gd name="T24" fmla="*/ 108 w 175"/>
                <a:gd name="T25" fmla="*/ 217 h 287"/>
                <a:gd name="T26" fmla="*/ 114 w 175"/>
                <a:gd name="T27" fmla="*/ 218 h 287"/>
                <a:gd name="T28" fmla="*/ 140 w 175"/>
                <a:gd name="T29" fmla="*/ 162 h 287"/>
                <a:gd name="T30" fmla="*/ 122 w 175"/>
                <a:gd name="T31" fmla="*/ 83 h 287"/>
                <a:gd name="T32" fmla="*/ 39 w 175"/>
                <a:gd name="T33" fmla="*/ 35 h 287"/>
                <a:gd name="T34" fmla="*/ 4 w 175"/>
                <a:gd name="T35" fmla="*/ 37 h 287"/>
                <a:gd name="T36" fmla="*/ 1 w 175"/>
                <a:gd name="T37" fmla="*/ 37 h 287"/>
                <a:gd name="T38" fmla="*/ 0 w 175"/>
                <a:gd name="T39" fmla="*/ 33 h 287"/>
                <a:gd name="T40" fmla="*/ 14 w 175"/>
                <a:gd name="T41" fmla="*/ 6 h 287"/>
                <a:gd name="T42" fmla="*/ 20 w 175"/>
                <a:gd name="T43" fmla="*/ 2 h 287"/>
                <a:gd name="T44" fmla="*/ 67 w 175"/>
                <a:gd name="T45" fmla="*/ 6 h 287"/>
                <a:gd name="T46" fmla="*/ 110 w 175"/>
                <a:gd name="T47" fmla="*/ 25 h 287"/>
                <a:gd name="T48" fmla="*/ 160 w 175"/>
                <a:gd name="T49" fmla="*/ 83 h 287"/>
                <a:gd name="T50" fmla="*/ 175 w 175"/>
                <a:gd name="T51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5" h="287">
                  <a:moveTo>
                    <a:pt x="175" y="145"/>
                  </a:moveTo>
                  <a:cubicBezTo>
                    <a:pt x="175" y="179"/>
                    <a:pt x="164" y="212"/>
                    <a:pt x="139" y="240"/>
                  </a:cubicBezTo>
                  <a:cubicBezTo>
                    <a:pt x="137" y="242"/>
                    <a:pt x="135" y="245"/>
                    <a:pt x="132" y="247"/>
                  </a:cubicBezTo>
                  <a:cubicBezTo>
                    <a:pt x="129" y="250"/>
                    <a:pt x="129" y="253"/>
                    <a:pt x="131" y="257"/>
                  </a:cubicBezTo>
                  <a:cubicBezTo>
                    <a:pt x="133" y="260"/>
                    <a:pt x="135" y="264"/>
                    <a:pt x="138" y="268"/>
                  </a:cubicBezTo>
                  <a:cubicBezTo>
                    <a:pt x="141" y="274"/>
                    <a:pt x="140" y="276"/>
                    <a:pt x="134" y="277"/>
                  </a:cubicBezTo>
                  <a:cubicBezTo>
                    <a:pt x="109" y="280"/>
                    <a:pt x="85" y="284"/>
                    <a:pt x="61" y="287"/>
                  </a:cubicBezTo>
                  <a:cubicBezTo>
                    <a:pt x="60" y="287"/>
                    <a:pt x="58" y="287"/>
                    <a:pt x="56" y="286"/>
                  </a:cubicBezTo>
                  <a:cubicBezTo>
                    <a:pt x="56" y="284"/>
                    <a:pt x="56" y="282"/>
                    <a:pt x="57" y="280"/>
                  </a:cubicBezTo>
                  <a:cubicBezTo>
                    <a:pt x="67" y="260"/>
                    <a:pt x="78" y="240"/>
                    <a:pt x="89" y="220"/>
                  </a:cubicBezTo>
                  <a:cubicBezTo>
                    <a:pt x="91" y="215"/>
                    <a:pt x="93" y="211"/>
                    <a:pt x="96" y="207"/>
                  </a:cubicBezTo>
                  <a:cubicBezTo>
                    <a:pt x="98" y="203"/>
                    <a:pt x="100" y="203"/>
                    <a:pt x="102" y="207"/>
                  </a:cubicBezTo>
                  <a:cubicBezTo>
                    <a:pt x="104" y="210"/>
                    <a:pt x="106" y="214"/>
                    <a:pt x="108" y="217"/>
                  </a:cubicBezTo>
                  <a:cubicBezTo>
                    <a:pt x="110" y="220"/>
                    <a:pt x="112" y="221"/>
                    <a:pt x="114" y="218"/>
                  </a:cubicBezTo>
                  <a:cubicBezTo>
                    <a:pt x="128" y="202"/>
                    <a:pt x="137" y="183"/>
                    <a:pt x="140" y="162"/>
                  </a:cubicBezTo>
                  <a:cubicBezTo>
                    <a:pt x="145" y="133"/>
                    <a:pt x="139" y="107"/>
                    <a:pt x="122" y="83"/>
                  </a:cubicBezTo>
                  <a:cubicBezTo>
                    <a:pt x="102" y="54"/>
                    <a:pt x="74" y="37"/>
                    <a:pt x="39" y="35"/>
                  </a:cubicBezTo>
                  <a:cubicBezTo>
                    <a:pt x="28" y="34"/>
                    <a:pt x="16" y="36"/>
                    <a:pt x="4" y="37"/>
                  </a:cubicBezTo>
                  <a:cubicBezTo>
                    <a:pt x="3" y="37"/>
                    <a:pt x="1" y="38"/>
                    <a:pt x="1" y="37"/>
                  </a:cubicBezTo>
                  <a:cubicBezTo>
                    <a:pt x="0" y="36"/>
                    <a:pt x="0" y="34"/>
                    <a:pt x="0" y="33"/>
                  </a:cubicBezTo>
                  <a:cubicBezTo>
                    <a:pt x="5" y="23"/>
                    <a:pt x="9" y="14"/>
                    <a:pt x="14" y="6"/>
                  </a:cubicBezTo>
                  <a:cubicBezTo>
                    <a:pt x="15" y="4"/>
                    <a:pt x="18" y="2"/>
                    <a:pt x="20" y="2"/>
                  </a:cubicBezTo>
                  <a:cubicBezTo>
                    <a:pt x="36" y="0"/>
                    <a:pt x="52" y="2"/>
                    <a:pt x="67" y="6"/>
                  </a:cubicBezTo>
                  <a:cubicBezTo>
                    <a:pt x="83" y="10"/>
                    <a:pt x="97" y="16"/>
                    <a:pt x="110" y="25"/>
                  </a:cubicBezTo>
                  <a:cubicBezTo>
                    <a:pt x="132" y="40"/>
                    <a:pt x="149" y="59"/>
                    <a:pt x="160" y="83"/>
                  </a:cubicBezTo>
                  <a:cubicBezTo>
                    <a:pt x="170" y="101"/>
                    <a:pt x="174" y="121"/>
                    <a:pt x="175" y="1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2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1" name="Freeform 29"/>
            <p:cNvSpPr>
              <a:spLocks/>
            </p:cNvSpPr>
            <p:nvPr/>
          </p:nvSpPr>
          <p:spPr bwMode="auto">
            <a:xfrm>
              <a:off x="4011613" y="1460501"/>
              <a:ext cx="889000" cy="1470025"/>
            </a:xfrm>
            <a:custGeom>
              <a:avLst/>
              <a:gdLst>
                <a:gd name="T0" fmla="*/ 1 w 173"/>
                <a:gd name="T1" fmla="*/ 141 h 286"/>
                <a:gd name="T2" fmla="*/ 39 w 173"/>
                <a:gd name="T3" fmla="*/ 44 h 286"/>
                <a:gd name="T4" fmla="*/ 40 w 173"/>
                <a:gd name="T5" fmla="*/ 35 h 286"/>
                <a:gd name="T6" fmla="*/ 33 w 173"/>
                <a:gd name="T7" fmla="*/ 23 h 286"/>
                <a:gd name="T8" fmla="*/ 36 w 173"/>
                <a:gd name="T9" fmla="*/ 15 h 286"/>
                <a:gd name="T10" fmla="*/ 82 w 173"/>
                <a:gd name="T11" fmla="*/ 7 h 286"/>
                <a:gd name="T12" fmla="*/ 113 w 173"/>
                <a:gd name="T13" fmla="*/ 1 h 286"/>
                <a:gd name="T14" fmla="*/ 119 w 173"/>
                <a:gd name="T15" fmla="*/ 1 h 286"/>
                <a:gd name="T16" fmla="*/ 117 w 173"/>
                <a:gd name="T17" fmla="*/ 7 h 286"/>
                <a:gd name="T18" fmla="*/ 77 w 173"/>
                <a:gd name="T19" fmla="*/ 84 h 286"/>
                <a:gd name="T20" fmla="*/ 73 w 173"/>
                <a:gd name="T21" fmla="*/ 88 h 286"/>
                <a:gd name="T22" fmla="*/ 69 w 173"/>
                <a:gd name="T23" fmla="*/ 85 h 286"/>
                <a:gd name="T24" fmla="*/ 64 w 173"/>
                <a:gd name="T25" fmla="*/ 76 h 286"/>
                <a:gd name="T26" fmla="*/ 56 w 173"/>
                <a:gd name="T27" fmla="*/ 75 h 286"/>
                <a:gd name="T28" fmla="*/ 36 w 173"/>
                <a:gd name="T29" fmla="*/ 164 h 286"/>
                <a:gd name="T30" fmla="*/ 118 w 173"/>
                <a:gd name="T31" fmla="*/ 249 h 286"/>
                <a:gd name="T32" fmla="*/ 168 w 173"/>
                <a:gd name="T33" fmla="*/ 250 h 286"/>
                <a:gd name="T34" fmla="*/ 173 w 173"/>
                <a:gd name="T35" fmla="*/ 251 h 286"/>
                <a:gd name="T36" fmla="*/ 172 w 173"/>
                <a:gd name="T37" fmla="*/ 256 h 286"/>
                <a:gd name="T38" fmla="*/ 161 w 173"/>
                <a:gd name="T39" fmla="*/ 280 h 286"/>
                <a:gd name="T40" fmla="*/ 151 w 173"/>
                <a:gd name="T41" fmla="*/ 286 h 286"/>
                <a:gd name="T42" fmla="*/ 99 w 173"/>
                <a:gd name="T43" fmla="*/ 278 h 286"/>
                <a:gd name="T44" fmla="*/ 28 w 173"/>
                <a:gd name="T45" fmla="*/ 227 h 286"/>
                <a:gd name="T46" fmla="*/ 1 w 173"/>
                <a:gd name="T47" fmla="*/ 14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3" h="286">
                  <a:moveTo>
                    <a:pt x="1" y="141"/>
                  </a:moveTo>
                  <a:cubicBezTo>
                    <a:pt x="2" y="104"/>
                    <a:pt x="14" y="71"/>
                    <a:pt x="39" y="44"/>
                  </a:cubicBezTo>
                  <a:cubicBezTo>
                    <a:pt x="42" y="41"/>
                    <a:pt x="43" y="38"/>
                    <a:pt x="40" y="35"/>
                  </a:cubicBezTo>
                  <a:cubicBezTo>
                    <a:pt x="38" y="31"/>
                    <a:pt x="35" y="27"/>
                    <a:pt x="33" y="23"/>
                  </a:cubicBezTo>
                  <a:cubicBezTo>
                    <a:pt x="31" y="18"/>
                    <a:pt x="32" y="16"/>
                    <a:pt x="36" y="15"/>
                  </a:cubicBezTo>
                  <a:cubicBezTo>
                    <a:pt x="51" y="12"/>
                    <a:pt x="67" y="10"/>
                    <a:pt x="82" y="7"/>
                  </a:cubicBezTo>
                  <a:cubicBezTo>
                    <a:pt x="92" y="5"/>
                    <a:pt x="103" y="3"/>
                    <a:pt x="113" y="1"/>
                  </a:cubicBezTo>
                  <a:cubicBezTo>
                    <a:pt x="115" y="0"/>
                    <a:pt x="117" y="1"/>
                    <a:pt x="119" y="1"/>
                  </a:cubicBezTo>
                  <a:cubicBezTo>
                    <a:pt x="118" y="3"/>
                    <a:pt x="118" y="5"/>
                    <a:pt x="117" y="7"/>
                  </a:cubicBezTo>
                  <a:cubicBezTo>
                    <a:pt x="104" y="33"/>
                    <a:pt x="90" y="58"/>
                    <a:pt x="77" y="84"/>
                  </a:cubicBezTo>
                  <a:cubicBezTo>
                    <a:pt x="76" y="86"/>
                    <a:pt x="74" y="88"/>
                    <a:pt x="73" y="88"/>
                  </a:cubicBezTo>
                  <a:cubicBezTo>
                    <a:pt x="72" y="88"/>
                    <a:pt x="70" y="86"/>
                    <a:pt x="69" y="85"/>
                  </a:cubicBezTo>
                  <a:cubicBezTo>
                    <a:pt x="67" y="82"/>
                    <a:pt x="66" y="79"/>
                    <a:pt x="64" y="76"/>
                  </a:cubicBezTo>
                  <a:cubicBezTo>
                    <a:pt x="62" y="72"/>
                    <a:pt x="59" y="72"/>
                    <a:pt x="56" y="75"/>
                  </a:cubicBezTo>
                  <a:cubicBezTo>
                    <a:pt x="37" y="102"/>
                    <a:pt x="29" y="131"/>
                    <a:pt x="36" y="164"/>
                  </a:cubicBezTo>
                  <a:cubicBezTo>
                    <a:pt x="46" y="209"/>
                    <a:pt x="74" y="237"/>
                    <a:pt x="118" y="249"/>
                  </a:cubicBezTo>
                  <a:cubicBezTo>
                    <a:pt x="134" y="254"/>
                    <a:pt x="151" y="255"/>
                    <a:pt x="168" y="250"/>
                  </a:cubicBezTo>
                  <a:cubicBezTo>
                    <a:pt x="170" y="250"/>
                    <a:pt x="172" y="250"/>
                    <a:pt x="173" y="251"/>
                  </a:cubicBezTo>
                  <a:cubicBezTo>
                    <a:pt x="173" y="253"/>
                    <a:pt x="173" y="255"/>
                    <a:pt x="172" y="256"/>
                  </a:cubicBezTo>
                  <a:cubicBezTo>
                    <a:pt x="169" y="264"/>
                    <a:pt x="165" y="272"/>
                    <a:pt x="161" y="280"/>
                  </a:cubicBezTo>
                  <a:cubicBezTo>
                    <a:pt x="159" y="284"/>
                    <a:pt x="156" y="286"/>
                    <a:pt x="151" y="286"/>
                  </a:cubicBezTo>
                  <a:cubicBezTo>
                    <a:pt x="133" y="286"/>
                    <a:pt x="116" y="284"/>
                    <a:pt x="99" y="278"/>
                  </a:cubicBezTo>
                  <a:cubicBezTo>
                    <a:pt x="70" y="268"/>
                    <a:pt x="46" y="251"/>
                    <a:pt x="28" y="227"/>
                  </a:cubicBezTo>
                  <a:cubicBezTo>
                    <a:pt x="10" y="201"/>
                    <a:pt x="0" y="172"/>
                    <a:pt x="1" y="1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2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2" name="Freeform 30"/>
            <p:cNvSpPr>
              <a:spLocks/>
            </p:cNvSpPr>
            <p:nvPr/>
          </p:nvSpPr>
          <p:spPr bwMode="auto">
            <a:xfrm>
              <a:off x="4238625" y="1958976"/>
              <a:ext cx="1031875" cy="585788"/>
            </a:xfrm>
            <a:custGeom>
              <a:avLst/>
              <a:gdLst>
                <a:gd name="T0" fmla="*/ 65 w 201"/>
                <a:gd name="T1" fmla="*/ 4 h 114"/>
                <a:gd name="T2" fmla="*/ 88 w 201"/>
                <a:gd name="T3" fmla="*/ 3 h 114"/>
                <a:gd name="T4" fmla="*/ 143 w 201"/>
                <a:gd name="T5" fmla="*/ 31 h 114"/>
                <a:gd name="T6" fmla="*/ 149 w 201"/>
                <a:gd name="T7" fmla="*/ 43 h 114"/>
                <a:gd name="T8" fmla="*/ 200 w 201"/>
                <a:gd name="T9" fmla="*/ 26 h 114"/>
                <a:gd name="T10" fmla="*/ 173 w 201"/>
                <a:gd name="T11" fmla="*/ 44 h 114"/>
                <a:gd name="T12" fmla="*/ 154 w 201"/>
                <a:gd name="T13" fmla="*/ 50 h 114"/>
                <a:gd name="T14" fmla="*/ 164 w 201"/>
                <a:gd name="T15" fmla="*/ 51 h 114"/>
                <a:gd name="T16" fmla="*/ 199 w 201"/>
                <a:gd name="T17" fmla="*/ 39 h 114"/>
                <a:gd name="T18" fmla="*/ 194 w 201"/>
                <a:gd name="T19" fmla="*/ 50 h 114"/>
                <a:gd name="T20" fmla="*/ 155 w 201"/>
                <a:gd name="T21" fmla="*/ 64 h 114"/>
                <a:gd name="T22" fmla="*/ 148 w 201"/>
                <a:gd name="T23" fmla="*/ 74 h 114"/>
                <a:gd name="T24" fmla="*/ 192 w 201"/>
                <a:gd name="T25" fmla="*/ 54 h 114"/>
                <a:gd name="T26" fmla="*/ 197 w 201"/>
                <a:gd name="T27" fmla="*/ 62 h 114"/>
                <a:gd name="T28" fmla="*/ 161 w 201"/>
                <a:gd name="T29" fmla="*/ 77 h 114"/>
                <a:gd name="T30" fmla="*/ 139 w 201"/>
                <a:gd name="T31" fmla="*/ 89 h 114"/>
                <a:gd name="T32" fmla="*/ 103 w 201"/>
                <a:gd name="T33" fmla="*/ 100 h 114"/>
                <a:gd name="T34" fmla="*/ 60 w 201"/>
                <a:gd name="T35" fmla="*/ 113 h 114"/>
                <a:gd name="T36" fmla="*/ 4 w 201"/>
                <a:gd name="T37" fmla="*/ 85 h 114"/>
                <a:gd name="T38" fmla="*/ 9 w 201"/>
                <a:gd name="T39" fmla="*/ 78 h 114"/>
                <a:gd name="T40" fmla="*/ 71 w 201"/>
                <a:gd name="T41" fmla="*/ 102 h 114"/>
                <a:gd name="T42" fmla="*/ 124 w 201"/>
                <a:gd name="T43" fmla="*/ 84 h 114"/>
                <a:gd name="T44" fmla="*/ 68 w 201"/>
                <a:gd name="T45" fmla="*/ 100 h 114"/>
                <a:gd name="T46" fmla="*/ 13 w 201"/>
                <a:gd name="T47" fmla="*/ 76 h 114"/>
                <a:gd name="T48" fmla="*/ 2 w 201"/>
                <a:gd name="T49" fmla="*/ 64 h 114"/>
                <a:gd name="T50" fmla="*/ 60 w 201"/>
                <a:gd name="T51" fmla="*/ 89 h 114"/>
                <a:gd name="T52" fmla="*/ 112 w 201"/>
                <a:gd name="T53" fmla="*/ 72 h 114"/>
                <a:gd name="T54" fmla="*/ 125 w 201"/>
                <a:gd name="T55" fmla="*/ 72 h 114"/>
                <a:gd name="T56" fmla="*/ 81 w 201"/>
                <a:gd name="T57" fmla="*/ 80 h 114"/>
                <a:gd name="T58" fmla="*/ 60 w 201"/>
                <a:gd name="T59" fmla="*/ 85 h 114"/>
                <a:gd name="T60" fmla="*/ 2 w 201"/>
                <a:gd name="T61" fmla="*/ 55 h 114"/>
                <a:gd name="T62" fmla="*/ 8 w 201"/>
                <a:gd name="T63" fmla="*/ 49 h 114"/>
                <a:gd name="T64" fmla="*/ 60 w 201"/>
                <a:gd name="T65" fmla="*/ 75 h 114"/>
                <a:gd name="T66" fmla="*/ 114 w 201"/>
                <a:gd name="T67" fmla="*/ 57 h 114"/>
                <a:gd name="T68" fmla="*/ 126 w 201"/>
                <a:gd name="T69" fmla="*/ 53 h 114"/>
                <a:gd name="T70" fmla="*/ 105 w 201"/>
                <a:gd name="T71" fmla="*/ 32 h 114"/>
                <a:gd name="T72" fmla="*/ 96 w 201"/>
                <a:gd name="T73" fmla="*/ 35 h 114"/>
                <a:gd name="T74" fmla="*/ 72 w 201"/>
                <a:gd name="T75" fmla="*/ 16 h 114"/>
                <a:gd name="T76" fmla="*/ 60 w 201"/>
                <a:gd name="T77" fmla="*/ 1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1" h="114">
                  <a:moveTo>
                    <a:pt x="60" y="11"/>
                  </a:moveTo>
                  <a:cubicBezTo>
                    <a:pt x="61" y="8"/>
                    <a:pt x="63" y="5"/>
                    <a:pt x="65" y="4"/>
                  </a:cubicBezTo>
                  <a:cubicBezTo>
                    <a:pt x="68" y="2"/>
                    <a:pt x="71" y="0"/>
                    <a:pt x="74" y="0"/>
                  </a:cubicBezTo>
                  <a:cubicBezTo>
                    <a:pt x="79" y="0"/>
                    <a:pt x="84" y="1"/>
                    <a:pt x="88" y="3"/>
                  </a:cubicBezTo>
                  <a:cubicBezTo>
                    <a:pt x="101" y="9"/>
                    <a:pt x="114" y="16"/>
                    <a:pt x="126" y="22"/>
                  </a:cubicBezTo>
                  <a:cubicBezTo>
                    <a:pt x="132" y="25"/>
                    <a:pt x="138" y="28"/>
                    <a:pt x="143" y="31"/>
                  </a:cubicBezTo>
                  <a:cubicBezTo>
                    <a:pt x="146" y="33"/>
                    <a:pt x="147" y="36"/>
                    <a:pt x="149" y="38"/>
                  </a:cubicBezTo>
                  <a:cubicBezTo>
                    <a:pt x="149" y="40"/>
                    <a:pt x="149" y="42"/>
                    <a:pt x="149" y="43"/>
                  </a:cubicBezTo>
                  <a:cubicBezTo>
                    <a:pt x="164" y="37"/>
                    <a:pt x="178" y="31"/>
                    <a:pt x="191" y="26"/>
                  </a:cubicBezTo>
                  <a:cubicBezTo>
                    <a:pt x="194" y="24"/>
                    <a:pt x="197" y="23"/>
                    <a:pt x="200" y="26"/>
                  </a:cubicBezTo>
                  <a:cubicBezTo>
                    <a:pt x="201" y="29"/>
                    <a:pt x="199" y="33"/>
                    <a:pt x="195" y="35"/>
                  </a:cubicBezTo>
                  <a:cubicBezTo>
                    <a:pt x="188" y="38"/>
                    <a:pt x="180" y="41"/>
                    <a:pt x="173" y="44"/>
                  </a:cubicBezTo>
                  <a:cubicBezTo>
                    <a:pt x="169" y="45"/>
                    <a:pt x="164" y="47"/>
                    <a:pt x="160" y="49"/>
                  </a:cubicBezTo>
                  <a:cubicBezTo>
                    <a:pt x="158" y="50"/>
                    <a:pt x="156" y="50"/>
                    <a:pt x="154" y="50"/>
                  </a:cubicBezTo>
                  <a:cubicBezTo>
                    <a:pt x="148" y="50"/>
                    <a:pt x="147" y="52"/>
                    <a:pt x="149" y="58"/>
                  </a:cubicBezTo>
                  <a:cubicBezTo>
                    <a:pt x="154" y="56"/>
                    <a:pt x="159" y="53"/>
                    <a:pt x="164" y="51"/>
                  </a:cubicBezTo>
                  <a:cubicBezTo>
                    <a:pt x="174" y="47"/>
                    <a:pt x="184" y="42"/>
                    <a:pt x="194" y="38"/>
                  </a:cubicBezTo>
                  <a:cubicBezTo>
                    <a:pt x="196" y="38"/>
                    <a:pt x="199" y="38"/>
                    <a:pt x="199" y="39"/>
                  </a:cubicBezTo>
                  <a:cubicBezTo>
                    <a:pt x="200" y="41"/>
                    <a:pt x="200" y="44"/>
                    <a:pt x="199" y="46"/>
                  </a:cubicBezTo>
                  <a:cubicBezTo>
                    <a:pt x="198" y="48"/>
                    <a:pt x="196" y="49"/>
                    <a:pt x="194" y="50"/>
                  </a:cubicBezTo>
                  <a:cubicBezTo>
                    <a:pt x="183" y="54"/>
                    <a:pt x="172" y="58"/>
                    <a:pt x="161" y="63"/>
                  </a:cubicBezTo>
                  <a:cubicBezTo>
                    <a:pt x="159" y="63"/>
                    <a:pt x="157" y="63"/>
                    <a:pt x="155" y="64"/>
                  </a:cubicBezTo>
                  <a:cubicBezTo>
                    <a:pt x="153" y="64"/>
                    <a:pt x="150" y="64"/>
                    <a:pt x="150" y="64"/>
                  </a:cubicBezTo>
                  <a:cubicBezTo>
                    <a:pt x="149" y="67"/>
                    <a:pt x="149" y="70"/>
                    <a:pt x="148" y="74"/>
                  </a:cubicBezTo>
                  <a:cubicBezTo>
                    <a:pt x="161" y="64"/>
                    <a:pt x="174" y="62"/>
                    <a:pt x="187" y="56"/>
                  </a:cubicBezTo>
                  <a:cubicBezTo>
                    <a:pt x="189" y="55"/>
                    <a:pt x="191" y="55"/>
                    <a:pt x="192" y="54"/>
                  </a:cubicBezTo>
                  <a:cubicBezTo>
                    <a:pt x="195" y="52"/>
                    <a:pt x="198" y="51"/>
                    <a:pt x="199" y="54"/>
                  </a:cubicBezTo>
                  <a:cubicBezTo>
                    <a:pt x="201" y="57"/>
                    <a:pt x="200" y="60"/>
                    <a:pt x="197" y="62"/>
                  </a:cubicBezTo>
                  <a:cubicBezTo>
                    <a:pt x="191" y="64"/>
                    <a:pt x="186" y="67"/>
                    <a:pt x="180" y="69"/>
                  </a:cubicBezTo>
                  <a:cubicBezTo>
                    <a:pt x="174" y="72"/>
                    <a:pt x="168" y="74"/>
                    <a:pt x="161" y="77"/>
                  </a:cubicBezTo>
                  <a:cubicBezTo>
                    <a:pt x="158" y="78"/>
                    <a:pt x="154" y="78"/>
                    <a:pt x="149" y="79"/>
                  </a:cubicBezTo>
                  <a:cubicBezTo>
                    <a:pt x="149" y="84"/>
                    <a:pt x="145" y="87"/>
                    <a:pt x="139" y="89"/>
                  </a:cubicBezTo>
                  <a:cubicBezTo>
                    <a:pt x="135" y="90"/>
                    <a:pt x="130" y="95"/>
                    <a:pt x="126" y="90"/>
                  </a:cubicBezTo>
                  <a:cubicBezTo>
                    <a:pt x="118" y="93"/>
                    <a:pt x="110" y="97"/>
                    <a:pt x="103" y="100"/>
                  </a:cubicBezTo>
                  <a:cubicBezTo>
                    <a:pt x="92" y="105"/>
                    <a:pt x="80" y="109"/>
                    <a:pt x="69" y="114"/>
                  </a:cubicBezTo>
                  <a:cubicBezTo>
                    <a:pt x="66" y="114"/>
                    <a:pt x="62" y="114"/>
                    <a:pt x="60" y="113"/>
                  </a:cubicBezTo>
                  <a:cubicBezTo>
                    <a:pt x="42" y="105"/>
                    <a:pt x="25" y="96"/>
                    <a:pt x="7" y="88"/>
                  </a:cubicBezTo>
                  <a:cubicBezTo>
                    <a:pt x="6" y="87"/>
                    <a:pt x="4" y="86"/>
                    <a:pt x="4" y="85"/>
                  </a:cubicBezTo>
                  <a:cubicBezTo>
                    <a:pt x="3" y="83"/>
                    <a:pt x="2" y="80"/>
                    <a:pt x="2" y="78"/>
                  </a:cubicBezTo>
                  <a:cubicBezTo>
                    <a:pt x="4" y="78"/>
                    <a:pt x="7" y="77"/>
                    <a:pt x="9" y="78"/>
                  </a:cubicBezTo>
                  <a:cubicBezTo>
                    <a:pt x="25" y="86"/>
                    <a:pt x="41" y="93"/>
                    <a:pt x="57" y="102"/>
                  </a:cubicBezTo>
                  <a:cubicBezTo>
                    <a:pt x="62" y="104"/>
                    <a:pt x="66" y="104"/>
                    <a:pt x="71" y="102"/>
                  </a:cubicBezTo>
                  <a:cubicBezTo>
                    <a:pt x="84" y="97"/>
                    <a:pt x="96" y="92"/>
                    <a:pt x="109" y="87"/>
                  </a:cubicBezTo>
                  <a:cubicBezTo>
                    <a:pt x="114" y="85"/>
                    <a:pt x="118" y="82"/>
                    <a:pt x="124" y="84"/>
                  </a:cubicBezTo>
                  <a:cubicBezTo>
                    <a:pt x="126" y="85"/>
                    <a:pt x="127" y="80"/>
                    <a:pt x="125" y="77"/>
                  </a:cubicBezTo>
                  <a:cubicBezTo>
                    <a:pt x="106" y="84"/>
                    <a:pt x="87" y="92"/>
                    <a:pt x="68" y="100"/>
                  </a:cubicBezTo>
                  <a:cubicBezTo>
                    <a:pt x="65" y="101"/>
                    <a:pt x="62" y="100"/>
                    <a:pt x="59" y="99"/>
                  </a:cubicBezTo>
                  <a:cubicBezTo>
                    <a:pt x="44" y="91"/>
                    <a:pt x="28" y="83"/>
                    <a:pt x="13" y="76"/>
                  </a:cubicBezTo>
                  <a:cubicBezTo>
                    <a:pt x="10" y="74"/>
                    <a:pt x="7" y="73"/>
                    <a:pt x="4" y="71"/>
                  </a:cubicBezTo>
                  <a:cubicBezTo>
                    <a:pt x="1" y="69"/>
                    <a:pt x="0" y="67"/>
                    <a:pt x="2" y="64"/>
                  </a:cubicBezTo>
                  <a:cubicBezTo>
                    <a:pt x="4" y="61"/>
                    <a:pt x="6" y="62"/>
                    <a:pt x="9" y="63"/>
                  </a:cubicBezTo>
                  <a:cubicBezTo>
                    <a:pt x="26" y="72"/>
                    <a:pt x="43" y="81"/>
                    <a:pt x="60" y="89"/>
                  </a:cubicBezTo>
                  <a:cubicBezTo>
                    <a:pt x="62" y="90"/>
                    <a:pt x="66" y="90"/>
                    <a:pt x="69" y="89"/>
                  </a:cubicBezTo>
                  <a:cubicBezTo>
                    <a:pt x="83" y="84"/>
                    <a:pt x="97" y="78"/>
                    <a:pt x="112" y="72"/>
                  </a:cubicBezTo>
                  <a:cubicBezTo>
                    <a:pt x="112" y="72"/>
                    <a:pt x="113" y="72"/>
                    <a:pt x="114" y="71"/>
                  </a:cubicBezTo>
                  <a:cubicBezTo>
                    <a:pt x="117" y="67"/>
                    <a:pt x="121" y="68"/>
                    <a:pt x="125" y="72"/>
                  </a:cubicBezTo>
                  <a:cubicBezTo>
                    <a:pt x="125" y="68"/>
                    <a:pt x="125" y="65"/>
                    <a:pt x="125" y="62"/>
                  </a:cubicBezTo>
                  <a:cubicBezTo>
                    <a:pt x="111" y="68"/>
                    <a:pt x="96" y="74"/>
                    <a:pt x="81" y="80"/>
                  </a:cubicBezTo>
                  <a:cubicBezTo>
                    <a:pt x="77" y="82"/>
                    <a:pt x="72" y="84"/>
                    <a:pt x="68" y="86"/>
                  </a:cubicBezTo>
                  <a:cubicBezTo>
                    <a:pt x="65" y="86"/>
                    <a:pt x="62" y="86"/>
                    <a:pt x="60" y="85"/>
                  </a:cubicBezTo>
                  <a:cubicBezTo>
                    <a:pt x="42" y="77"/>
                    <a:pt x="25" y="68"/>
                    <a:pt x="7" y="59"/>
                  </a:cubicBezTo>
                  <a:cubicBezTo>
                    <a:pt x="5" y="58"/>
                    <a:pt x="3" y="57"/>
                    <a:pt x="2" y="55"/>
                  </a:cubicBezTo>
                  <a:cubicBezTo>
                    <a:pt x="2" y="54"/>
                    <a:pt x="1" y="50"/>
                    <a:pt x="2" y="50"/>
                  </a:cubicBezTo>
                  <a:cubicBezTo>
                    <a:pt x="3" y="48"/>
                    <a:pt x="6" y="48"/>
                    <a:pt x="8" y="49"/>
                  </a:cubicBezTo>
                  <a:cubicBezTo>
                    <a:pt x="20" y="55"/>
                    <a:pt x="32" y="61"/>
                    <a:pt x="43" y="66"/>
                  </a:cubicBezTo>
                  <a:cubicBezTo>
                    <a:pt x="49" y="69"/>
                    <a:pt x="54" y="72"/>
                    <a:pt x="60" y="75"/>
                  </a:cubicBezTo>
                  <a:cubicBezTo>
                    <a:pt x="62" y="76"/>
                    <a:pt x="66" y="76"/>
                    <a:pt x="68" y="75"/>
                  </a:cubicBezTo>
                  <a:cubicBezTo>
                    <a:pt x="84" y="69"/>
                    <a:pt x="99" y="63"/>
                    <a:pt x="114" y="57"/>
                  </a:cubicBezTo>
                  <a:cubicBezTo>
                    <a:pt x="116" y="56"/>
                    <a:pt x="120" y="56"/>
                    <a:pt x="122" y="56"/>
                  </a:cubicBezTo>
                  <a:cubicBezTo>
                    <a:pt x="125" y="56"/>
                    <a:pt x="126" y="55"/>
                    <a:pt x="126" y="53"/>
                  </a:cubicBezTo>
                  <a:cubicBezTo>
                    <a:pt x="127" y="46"/>
                    <a:pt x="125" y="42"/>
                    <a:pt x="119" y="39"/>
                  </a:cubicBezTo>
                  <a:cubicBezTo>
                    <a:pt x="114" y="36"/>
                    <a:pt x="110" y="34"/>
                    <a:pt x="105" y="32"/>
                  </a:cubicBezTo>
                  <a:cubicBezTo>
                    <a:pt x="103" y="31"/>
                    <a:pt x="101" y="29"/>
                    <a:pt x="99" y="33"/>
                  </a:cubicBezTo>
                  <a:cubicBezTo>
                    <a:pt x="99" y="34"/>
                    <a:pt x="97" y="35"/>
                    <a:pt x="96" y="35"/>
                  </a:cubicBezTo>
                  <a:cubicBezTo>
                    <a:pt x="87" y="34"/>
                    <a:pt x="79" y="31"/>
                    <a:pt x="72" y="25"/>
                  </a:cubicBezTo>
                  <a:cubicBezTo>
                    <a:pt x="69" y="22"/>
                    <a:pt x="68" y="19"/>
                    <a:pt x="72" y="16"/>
                  </a:cubicBezTo>
                  <a:cubicBezTo>
                    <a:pt x="69" y="12"/>
                    <a:pt x="64" y="10"/>
                    <a:pt x="60" y="10"/>
                  </a:cubicBezTo>
                  <a:lnTo>
                    <a:pt x="6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2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3" name="Freeform 31"/>
            <p:cNvSpPr>
              <a:spLocks/>
            </p:cNvSpPr>
            <p:nvPr/>
          </p:nvSpPr>
          <p:spPr bwMode="auto">
            <a:xfrm>
              <a:off x="4243388" y="2009776"/>
              <a:ext cx="631825" cy="319088"/>
            </a:xfrm>
            <a:custGeom>
              <a:avLst/>
              <a:gdLst>
                <a:gd name="T0" fmla="*/ 59 w 123"/>
                <a:gd name="T1" fmla="*/ 0 h 62"/>
                <a:gd name="T2" fmla="*/ 56 w 123"/>
                <a:gd name="T3" fmla="*/ 8 h 62"/>
                <a:gd name="T4" fmla="*/ 36 w 123"/>
                <a:gd name="T5" fmla="*/ 15 h 62"/>
                <a:gd name="T6" fmla="*/ 32 w 123"/>
                <a:gd name="T7" fmla="*/ 21 h 62"/>
                <a:gd name="T8" fmla="*/ 32 w 123"/>
                <a:gd name="T9" fmla="*/ 22 h 62"/>
                <a:gd name="T10" fmla="*/ 38 w 123"/>
                <a:gd name="T11" fmla="*/ 33 h 62"/>
                <a:gd name="T12" fmla="*/ 44 w 123"/>
                <a:gd name="T13" fmla="*/ 36 h 62"/>
                <a:gd name="T14" fmla="*/ 62 w 123"/>
                <a:gd name="T15" fmla="*/ 39 h 62"/>
                <a:gd name="T16" fmla="*/ 70 w 123"/>
                <a:gd name="T17" fmla="*/ 39 h 62"/>
                <a:gd name="T18" fmla="*/ 80 w 123"/>
                <a:gd name="T19" fmla="*/ 39 h 62"/>
                <a:gd name="T20" fmla="*/ 108 w 123"/>
                <a:gd name="T21" fmla="*/ 28 h 62"/>
                <a:gd name="T22" fmla="*/ 122 w 123"/>
                <a:gd name="T23" fmla="*/ 35 h 62"/>
                <a:gd name="T24" fmla="*/ 117 w 123"/>
                <a:gd name="T25" fmla="*/ 41 h 62"/>
                <a:gd name="T26" fmla="*/ 101 w 123"/>
                <a:gd name="T27" fmla="*/ 48 h 62"/>
                <a:gd name="T28" fmla="*/ 68 w 123"/>
                <a:gd name="T29" fmla="*/ 61 h 62"/>
                <a:gd name="T30" fmla="*/ 58 w 123"/>
                <a:gd name="T31" fmla="*/ 60 h 62"/>
                <a:gd name="T32" fmla="*/ 5 w 123"/>
                <a:gd name="T33" fmla="*/ 34 h 62"/>
                <a:gd name="T34" fmla="*/ 0 w 123"/>
                <a:gd name="T35" fmla="*/ 27 h 62"/>
                <a:gd name="T36" fmla="*/ 6 w 123"/>
                <a:gd name="T37" fmla="*/ 19 h 62"/>
                <a:gd name="T38" fmla="*/ 48 w 123"/>
                <a:gd name="T39" fmla="*/ 3 h 62"/>
                <a:gd name="T40" fmla="*/ 59 w 123"/>
                <a:gd name="T41" fmla="*/ 1 h 62"/>
                <a:gd name="T42" fmla="*/ 59 w 123"/>
                <a:gd name="T4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3" h="62">
                  <a:moveTo>
                    <a:pt x="59" y="0"/>
                  </a:moveTo>
                  <a:cubicBezTo>
                    <a:pt x="61" y="4"/>
                    <a:pt x="60" y="6"/>
                    <a:pt x="56" y="8"/>
                  </a:cubicBezTo>
                  <a:cubicBezTo>
                    <a:pt x="49" y="10"/>
                    <a:pt x="42" y="13"/>
                    <a:pt x="36" y="15"/>
                  </a:cubicBezTo>
                  <a:cubicBezTo>
                    <a:pt x="33" y="16"/>
                    <a:pt x="32" y="18"/>
                    <a:pt x="32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28" y="29"/>
                    <a:pt x="34" y="31"/>
                    <a:pt x="38" y="33"/>
                  </a:cubicBezTo>
                  <a:cubicBezTo>
                    <a:pt x="41" y="34"/>
                    <a:pt x="42" y="35"/>
                    <a:pt x="44" y="36"/>
                  </a:cubicBezTo>
                  <a:cubicBezTo>
                    <a:pt x="50" y="39"/>
                    <a:pt x="55" y="41"/>
                    <a:pt x="62" y="39"/>
                  </a:cubicBezTo>
                  <a:cubicBezTo>
                    <a:pt x="64" y="38"/>
                    <a:pt x="67" y="39"/>
                    <a:pt x="70" y="39"/>
                  </a:cubicBezTo>
                  <a:cubicBezTo>
                    <a:pt x="74" y="40"/>
                    <a:pt x="77" y="40"/>
                    <a:pt x="80" y="39"/>
                  </a:cubicBezTo>
                  <a:cubicBezTo>
                    <a:pt x="89" y="36"/>
                    <a:pt x="98" y="32"/>
                    <a:pt x="108" y="28"/>
                  </a:cubicBezTo>
                  <a:cubicBezTo>
                    <a:pt x="111" y="27"/>
                    <a:pt x="121" y="31"/>
                    <a:pt x="122" y="35"/>
                  </a:cubicBezTo>
                  <a:cubicBezTo>
                    <a:pt x="123" y="39"/>
                    <a:pt x="120" y="40"/>
                    <a:pt x="117" y="41"/>
                  </a:cubicBezTo>
                  <a:cubicBezTo>
                    <a:pt x="112" y="44"/>
                    <a:pt x="106" y="46"/>
                    <a:pt x="101" y="48"/>
                  </a:cubicBezTo>
                  <a:cubicBezTo>
                    <a:pt x="90" y="52"/>
                    <a:pt x="79" y="57"/>
                    <a:pt x="68" y="61"/>
                  </a:cubicBezTo>
                  <a:cubicBezTo>
                    <a:pt x="65" y="62"/>
                    <a:pt x="60" y="62"/>
                    <a:pt x="58" y="60"/>
                  </a:cubicBezTo>
                  <a:cubicBezTo>
                    <a:pt x="40" y="52"/>
                    <a:pt x="22" y="43"/>
                    <a:pt x="5" y="34"/>
                  </a:cubicBezTo>
                  <a:cubicBezTo>
                    <a:pt x="1" y="33"/>
                    <a:pt x="0" y="30"/>
                    <a:pt x="0" y="27"/>
                  </a:cubicBezTo>
                  <a:cubicBezTo>
                    <a:pt x="1" y="23"/>
                    <a:pt x="2" y="21"/>
                    <a:pt x="6" y="19"/>
                  </a:cubicBezTo>
                  <a:cubicBezTo>
                    <a:pt x="20" y="14"/>
                    <a:pt x="34" y="8"/>
                    <a:pt x="48" y="3"/>
                  </a:cubicBezTo>
                  <a:cubicBezTo>
                    <a:pt x="51" y="1"/>
                    <a:pt x="55" y="1"/>
                    <a:pt x="59" y="1"/>
                  </a:cubicBezTo>
                  <a:cubicBezTo>
                    <a:pt x="59" y="1"/>
                    <a:pt x="59" y="0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2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4" name="Freeform 32"/>
            <p:cNvSpPr>
              <a:spLocks/>
            </p:cNvSpPr>
            <p:nvPr/>
          </p:nvSpPr>
          <p:spPr bwMode="auto">
            <a:xfrm>
              <a:off x="4684713" y="1846263"/>
              <a:ext cx="581025" cy="296863"/>
            </a:xfrm>
            <a:custGeom>
              <a:avLst/>
              <a:gdLst>
                <a:gd name="T0" fmla="*/ 58 w 113"/>
                <a:gd name="T1" fmla="*/ 14 h 58"/>
                <a:gd name="T2" fmla="*/ 39 w 113"/>
                <a:gd name="T3" fmla="*/ 13 h 58"/>
                <a:gd name="T4" fmla="*/ 32 w 113"/>
                <a:gd name="T5" fmla="*/ 14 h 58"/>
                <a:gd name="T6" fmla="*/ 10 w 113"/>
                <a:gd name="T7" fmla="*/ 23 h 58"/>
                <a:gd name="T8" fmla="*/ 9 w 113"/>
                <a:gd name="T9" fmla="*/ 23 h 58"/>
                <a:gd name="T10" fmla="*/ 2 w 113"/>
                <a:gd name="T11" fmla="*/ 22 h 58"/>
                <a:gd name="T12" fmla="*/ 7 w 113"/>
                <a:gd name="T13" fmla="*/ 17 h 58"/>
                <a:gd name="T14" fmla="*/ 48 w 113"/>
                <a:gd name="T15" fmla="*/ 0 h 58"/>
                <a:gd name="T16" fmla="*/ 54 w 113"/>
                <a:gd name="T17" fmla="*/ 1 h 58"/>
                <a:gd name="T18" fmla="*/ 107 w 113"/>
                <a:gd name="T19" fmla="*/ 28 h 58"/>
                <a:gd name="T20" fmla="*/ 113 w 113"/>
                <a:gd name="T21" fmla="*/ 36 h 58"/>
                <a:gd name="T22" fmla="*/ 106 w 113"/>
                <a:gd name="T23" fmla="*/ 43 h 58"/>
                <a:gd name="T24" fmla="*/ 72 w 113"/>
                <a:gd name="T25" fmla="*/ 57 h 58"/>
                <a:gd name="T26" fmla="*/ 63 w 113"/>
                <a:gd name="T27" fmla="*/ 55 h 58"/>
                <a:gd name="T28" fmla="*/ 60 w 113"/>
                <a:gd name="T29" fmla="*/ 52 h 58"/>
                <a:gd name="T30" fmla="*/ 57 w 113"/>
                <a:gd name="T31" fmla="*/ 48 h 58"/>
                <a:gd name="T32" fmla="*/ 60 w 113"/>
                <a:gd name="T33" fmla="*/ 45 h 58"/>
                <a:gd name="T34" fmla="*/ 78 w 113"/>
                <a:gd name="T35" fmla="*/ 38 h 58"/>
                <a:gd name="T36" fmla="*/ 81 w 113"/>
                <a:gd name="T37" fmla="*/ 32 h 58"/>
                <a:gd name="T38" fmla="*/ 81 w 113"/>
                <a:gd name="T39" fmla="*/ 30 h 58"/>
                <a:gd name="T40" fmla="*/ 77 w 113"/>
                <a:gd name="T41" fmla="*/ 21 h 58"/>
                <a:gd name="T42" fmla="*/ 65 w 113"/>
                <a:gd name="T43" fmla="*/ 15 h 58"/>
                <a:gd name="T44" fmla="*/ 58 w 113"/>
                <a:gd name="T45" fmla="*/ 13 h 58"/>
                <a:gd name="T46" fmla="*/ 58 w 113"/>
                <a:gd name="T47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3" h="58">
                  <a:moveTo>
                    <a:pt x="58" y="14"/>
                  </a:moveTo>
                  <a:cubicBezTo>
                    <a:pt x="52" y="14"/>
                    <a:pt x="46" y="13"/>
                    <a:pt x="39" y="13"/>
                  </a:cubicBezTo>
                  <a:cubicBezTo>
                    <a:pt x="37" y="13"/>
                    <a:pt x="35" y="13"/>
                    <a:pt x="32" y="14"/>
                  </a:cubicBezTo>
                  <a:cubicBezTo>
                    <a:pt x="25" y="17"/>
                    <a:pt x="18" y="20"/>
                    <a:pt x="10" y="23"/>
                  </a:cubicBezTo>
                  <a:cubicBezTo>
                    <a:pt x="10" y="23"/>
                    <a:pt x="10" y="24"/>
                    <a:pt x="9" y="23"/>
                  </a:cubicBezTo>
                  <a:cubicBezTo>
                    <a:pt x="7" y="23"/>
                    <a:pt x="2" y="23"/>
                    <a:pt x="2" y="22"/>
                  </a:cubicBezTo>
                  <a:cubicBezTo>
                    <a:pt x="0" y="19"/>
                    <a:pt x="4" y="18"/>
                    <a:pt x="7" y="17"/>
                  </a:cubicBezTo>
                  <a:cubicBezTo>
                    <a:pt x="20" y="11"/>
                    <a:pt x="34" y="6"/>
                    <a:pt x="48" y="0"/>
                  </a:cubicBezTo>
                  <a:cubicBezTo>
                    <a:pt x="50" y="0"/>
                    <a:pt x="52" y="0"/>
                    <a:pt x="54" y="1"/>
                  </a:cubicBezTo>
                  <a:cubicBezTo>
                    <a:pt x="72" y="10"/>
                    <a:pt x="90" y="19"/>
                    <a:pt x="107" y="28"/>
                  </a:cubicBezTo>
                  <a:cubicBezTo>
                    <a:pt x="111" y="30"/>
                    <a:pt x="113" y="32"/>
                    <a:pt x="113" y="36"/>
                  </a:cubicBezTo>
                  <a:cubicBezTo>
                    <a:pt x="113" y="40"/>
                    <a:pt x="110" y="42"/>
                    <a:pt x="106" y="43"/>
                  </a:cubicBezTo>
                  <a:cubicBezTo>
                    <a:pt x="95" y="48"/>
                    <a:pt x="83" y="52"/>
                    <a:pt x="72" y="57"/>
                  </a:cubicBezTo>
                  <a:cubicBezTo>
                    <a:pt x="69" y="58"/>
                    <a:pt x="65" y="58"/>
                    <a:pt x="63" y="55"/>
                  </a:cubicBezTo>
                  <a:cubicBezTo>
                    <a:pt x="62" y="54"/>
                    <a:pt x="61" y="53"/>
                    <a:pt x="60" y="52"/>
                  </a:cubicBezTo>
                  <a:cubicBezTo>
                    <a:pt x="59" y="51"/>
                    <a:pt x="57" y="50"/>
                    <a:pt x="57" y="48"/>
                  </a:cubicBezTo>
                  <a:cubicBezTo>
                    <a:pt x="57" y="47"/>
                    <a:pt x="59" y="46"/>
                    <a:pt x="60" y="45"/>
                  </a:cubicBezTo>
                  <a:cubicBezTo>
                    <a:pt x="66" y="42"/>
                    <a:pt x="72" y="40"/>
                    <a:pt x="78" y="38"/>
                  </a:cubicBezTo>
                  <a:cubicBezTo>
                    <a:pt x="80" y="37"/>
                    <a:pt x="82" y="36"/>
                    <a:pt x="81" y="32"/>
                  </a:cubicBezTo>
                  <a:cubicBezTo>
                    <a:pt x="81" y="32"/>
                    <a:pt x="81" y="30"/>
                    <a:pt x="81" y="30"/>
                  </a:cubicBezTo>
                  <a:cubicBezTo>
                    <a:pt x="85" y="24"/>
                    <a:pt x="81" y="23"/>
                    <a:pt x="77" y="21"/>
                  </a:cubicBezTo>
                  <a:cubicBezTo>
                    <a:pt x="73" y="19"/>
                    <a:pt x="69" y="17"/>
                    <a:pt x="65" y="15"/>
                  </a:cubicBezTo>
                  <a:cubicBezTo>
                    <a:pt x="63" y="14"/>
                    <a:pt x="61" y="14"/>
                    <a:pt x="58" y="13"/>
                  </a:cubicBezTo>
                  <a:cubicBezTo>
                    <a:pt x="58" y="13"/>
                    <a:pt x="58" y="14"/>
                    <a:pt x="5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2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5" name="Freeform 33"/>
            <p:cNvSpPr>
              <a:spLocks/>
            </p:cNvSpPr>
            <p:nvPr/>
          </p:nvSpPr>
          <p:spPr bwMode="auto">
            <a:xfrm>
              <a:off x="4778375" y="1989138"/>
              <a:ext cx="128588" cy="77788"/>
            </a:xfrm>
            <a:custGeom>
              <a:avLst/>
              <a:gdLst>
                <a:gd name="T0" fmla="*/ 0 w 25"/>
                <a:gd name="T1" fmla="*/ 0 h 15"/>
                <a:gd name="T2" fmla="*/ 11 w 25"/>
                <a:gd name="T3" fmla="*/ 3 h 15"/>
                <a:gd name="T4" fmla="*/ 24 w 25"/>
                <a:gd name="T5" fmla="*/ 9 h 15"/>
                <a:gd name="T6" fmla="*/ 25 w 25"/>
                <a:gd name="T7" fmla="*/ 14 h 15"/>
                <a:gd name="T8" fmla="*/ 21 w 25"/>
                <a:gd name="T9" fmla="*/ 14 h 15"/>
                <a:gd name="T10" fmla="*/ 0 w 25"/>
                <a:gd name="T11" fmla="*/ 2 h 15"/>
                <a:gd name="T12" fmla="*/ 0 w 25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5">
                  <a:moveTo>
                    <a:pt x="0" y="0"/>
                  </a:moveTo>
                  <a:cubicBezTo>
                    <a:pt x="4" y="1"/>
                    <a:pt x="8" y="1"/>
                    <a:pt x="11" y="3"/>
                  </a:cubicBezTo>
                  <a:cubicBezTo>
                    <a:pt x="15" y="4"/>
                    <a:pt x="20" y="7"/>
                    <a:pt x="24" y="9"/>
                  </a:cubicBezTo>
                  <a:cubicBezTo>
                    <a:pt x="25" y="10"/>
                    <a:pt x="25" y="12"/>
                    <a:pt x="25" y="14"/>
                  </a:cubicBezTo>
                  <a:cubicBezTo>
                    <a:pt x="24" y="14"/>
                    <a:pt x="22" y="15"/>
                    <a:pt x="21" y="14"/>
                  </a:cubicBezTo>
                  <a:cubicBezTo>
                    <a:pt x="14" y="10"/>
                    <a:pt x="7" y="6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2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8216457" y="4716006"/>
            <a:ext cx="505267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239">
              <a:lnSpc>
                <a:spcPct val="90000"/>
              </a:lnSpc>
            </a:pPr>
            <a:r>
              <a:rPr lang="az-Cyrl-AZ" sz="1600">
                <a:solidFill>
                  <a:srgbClr val="969898"/>
                </a:solidFill>
                <a:latin typeface="Arial Narrow" panose="020B0606020202030204" pitchFamily="34" charset="0"/>
                <a:cs typeface="Arial" pitchFamily="34" charset="0"/>
              </a:rPr>
              <a:t>руб.</a:t>
            </a:r>
          </a:p>
        </p:txBody>
      </p: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251" y="6153179"/>
            <a:ext cx="1764556" cy="51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Rectangle 87"/>
          <p:cNvSpPr/>
          <p:nvPr/>
        </p:nvSpPr>
        <p:spPr>
          <a:xfrm>
            <a:off x="493837" y="4766648"/>
            <a:ext cx="140700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39">
              <a:lnSpc>
                <a:spcPct val="90000"/>
              </a:lnSpc>
            </a:pPr>
            <a:r>
              <a:rPr lang="en-US" sz="3600">
                <a:solidFill>
                  <a:srgbClr val="00B05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500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17</a:t>
            </a:r>
            <a:r>
              <a:rPr lang="en-US" sz="500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0</a:t>
            </a:r>
            <a:endParaRPr lang="en-US" sz="5000" dirty="0">
              <a:solidFill>
                <a:srgbClr val="0070C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grpSp>
        <p:nvGrpSpPr>
          <p:cNvPr id="74" name="Group 88"/>
          <p:cNvGrpSpPr/>
          <p:nvPr/>
        </p:nvGrpSpPr>
        <p:grpSpPr>
          <a:xfrm>
            <a:off x="2642316" y="4667816"/>
            <a:ext cx="771958" cy="746623"/>
            <a:chOff x="3825876" y="5113338"/>
            <a:chExt cx="976313" cy="1125537"/>
          </a:xfrm>
          <a:solidFill>
            <a:srgbClr val="969898"/>
          </a:solidFill>
        </p:grpSpPr>
        <p:sp>
          <p:nvSpPr>
            <p:cNvPr id="75" name="Freeform 21"/>
            <p:cNvSpPr>
              <a:spLocks/>
            </p:cNvSpPr>
            <p:nvPr/>
          </p:nvSpPr>
          <p:spPr bwMode="auto">
            <a:xfrm>
              <a:off x="4194176" y="5113338"/>
              <a:ext cx="239713" cy="292100"/>
            </a:xfrm>
            <a:custGeom>
              <a:avLst/>
              <a:gdLst>
                <a:gd name="T0" fmla="*/ 64 w 64"/>
                <a:gd name="T1" fmla="*/ 33 h 78"/>
                <a:gd name="T2" fmla="*/ 58 w 64"/>
                <a:gd name="T3" fmla="*/ 61 h 78"/>
                <a:gd name="T4" fmla="*/ 30 w 64"/>
                <a:gd name="T5" fmla="*/ 77 h 78"/>
                <a:gd name="T6" fmla="*/ 4 w 64"/>
                <a:gd name="T7" fmla="*/ 56 h 78"/>
                <a:gd name="T8" fmla="*/ 1 w 64"/>
                <a:gd name="T9" fmla="*/ 26 h 78"/>
                <a:gd name="T10" fmla="*/ 18 w 64"/>
                <a:gd name="T11" fmla="*/ 5 h 78"/>
                <a:gd name="T12" fmla="*/ 49 w 64"/>
                <a:gd name="T13" fmla="*/ 6 h 78"/>
                <a:gd name="T14" fmla="*/ 64 w 64"/>
                <a:gd name="T15" fmla="*/ 27 h 78"/>
                <a:gd name="T16" fmla="*/ 64 w 64"/>
                <a:gd name="T17" fmla="*/ 3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78">
                  <a:moveTo>
                    <a:pt x="64" y="33"/>
                  </a:moveTo>
                  <a:cubicBezTo>
                    <a:pt x="64" y="43"/>
                    <a:pt x="63" y="53"/>
                    <a:pt x="58" y="61"/>
                  </a:cubicBezTo>
                  <a:cubicBezTo>
                    <a:pt x="53" y="71"/>
                    <a:pt x="40" y="78"/>
                    <a:pt x="30" y="77"/>
                  </a:cubicBezTo>
                  <a:cubicBezTo>
                    <a:pt x="18" y="76"/>
                    <a:pt x="7" y="66"/>
                    <a:pt x="4" y="56"/>
                  </a:cubicBezTo>
                  <a:cubicBezTo>
                    <a:pt x="0" y="46"/>
                    <a:pt x="0" y="36"/>
                    <a:pt x="1" y="26"/>
                  </a:cubicBezTo>
                  <a:cubicBezTo>
                    <a:pt x="2" y="15"/>
                    <a:pt x="8" y="9"/>
                    <a:pt x="18" y="5"/>
                  </a:cubicBezTo>
                  <a:cubicBezTo>
                    <a:pt x="29" y="0"/>
                    <a:pt x="39" y="1"/>
                    <a:pt x="49" y="6"/>
                  </a:cubicBezTo>
                  <a:cubicBezTo>
                    <a:pt x="58" y="9"/>
                    <a:pt x="63" y="17"/>
                    <a:pt x="64" y="27"/>
                  </a:cubicBezTo>
                  <a:cubicBezTo>
                    <a:pt x="64" y="29"/>
                    <a:pt x="64" y="31"/>
                    <a:pt x="64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2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76" name="Group 90"/>
            <p:cNvGrpSpPr/>
            <p:nvPr/>
          </p:nvGrpSpPr>
          <p:grpSpPr>
            <a:xfrm>
              <a:off x="3825876" y="5168900"/>
              <a:ext cx="976313" cy="1069975"/>
              <a:chOff x="3825876" y="5168900"/>
              <a:chExt cx="976313" cy="1069975"/>
            </a:xfrm>
            <a:grpFill/>
          </p:grpSpPr>
          <p:sp>
            <p:nvSpPr>
              <p:cNvPr id="77" name="Freeform 18"/>
              <p:cNvSpPr>
                <a:spLocks/>
              </p:cNvSpPr>
              <p:nvPr/>
            </p:nvSpPr>
            <p:spPr bwMode="auto">
              <a:xfrm>
                <a:off x="4092576" y="5410200"/>
                <a:ext cx="442913" cy="828675"/>
              </a:xfrm>
              <a:custGeom>
                <a:avLst/>
                <a:gdLst>
                  <a:gd name="T0" fmla="*/ 51 w 118"/>
                  <a:gd name="T1" fmla="*/ 24 h 221"/>
                  <a:gd name="T2" fmla="*/ 51 w 118"/>
                  <a:gd name="T3" fmla="*/ 11 h 221"/>
                  <a:gd name="T4" fmla="*/ 57 w 118"/>
                  <a:gd name="T5" fmla="*/ 4 h 221"/>
                  <a:gd name="T6" fmla="*/ 59 w 118"/>
                  <a:gd name="T7" fmla="*/ 3 h 221"/>
                  <a:gd name="T8" fmla="*/ 67 w 118"/>
                  <a:gd name="T9" fmla="*/ 12 h 221"/>
                  <a:gd name="T10" fmla="*/ 67 w 118"/>
                  <a:gd name="T11" fmla="*/ 22 h 221"/>
                  <a:gd name="T12" fmla="*/ 69 w 118"/>
                  <a:gd name="T13" fmla="*/ 23 h 221"/>
                  <a:gd name="T14" fmla="*/ 75 w 118"/>
                  <a:gd name="T15" fmla="*/ 10 h 221"/>
                  <a:gd name="T16" fmla="*/ 89 w 118"/>
                  <a:gd name="T17" fmla="*/ 3 h 221"/>
                  <a:gd name="T18" fmla="*/ 109 w 118"/>
                  <a:gd name="T19" fmla="*/ 14 h 221"/>
                  <a:gd name="T20" fmla="*/ 117 w 118"/>
                  <a:gd name="T21" fmla="*/ 34 h 221"/>
                  <a:gd name="T22" fmla="*/ 115 w 118"/>
                  <a:gd name="T23" fmla="*/ 106 h 221"/>
                  <a:gd name="T24" fmla="*/ 109 w 118"/>
                  <a:gd name="T25" fmla="*/ 122 h 221"/>
                  <a:gd name="T26" fmla="*/ 101 w 118"/>
                  <a:gd name="T27" fmla="*/ 126 h 221"/>
                  <a:gd name="T28" fmla="*/ 96 w 118"/>
                  <a:gd name="T29" fmla="*/ 131 h 221"/>
                  <a:gd name="T30" fmla="*/ 92 w 118"/>
                  <a:gd name="T31" fmla="*/ 196 h 221"/>
                  <a:gd name="T32" fmla="*/ 91 w 118"/>
                  <a:gd name="T33" fmla="*/ 211 h 221"/>
                  <a:gd name="T34" fmla="*/ 81 w 118"/>
                  <a:gd name="T35" fmla="*/ 221 h 221"/>
                  <a:gd name="T36" fmla="*/ 36 w 118"/>
                  <a:gd name="T37" fmla="*/ 220 h 221"/>
                  <a:gd name="T38" fmla="*/ 27 w 118"/>
                  <a:gd name="T39" fmla="*/ 209 h 221"/>
                  <a:gd name="T40" fmla="*/ 24 w 118"/>
                  <a:gd name="T41" fmla="*/ 158 h 221"/>
                  <a:gd name="T42" fmla="*/ 22 w 118"/>
                  <a:gd name="T43" fmla="*/ 130 h 221"/>
                  <a:gd name="T44" fmla="*/ 19 w 118"/>
                  <a:gd name="T45" fmla="*/ 126 h 221"/>
                  <a:gd name="T46" fmla="*/ 3 w 118"/>
                  <a:gd name="T47" fmla="*/ 106 h 221"/>
                  <a:gd name="T48" fmla="*/ 1 w 118"/>
                  <a:gd name="T49" fmla="*/ 35 h 221"/>
                  <a:gd name="T50" fmla="*/ 18 w 118"/>
                  <a:gd name="T51" fmla="*/ 8 h 221"/>
                  <a:gd name="T52" fmla="*/ 32 w 118"/>
                  <a:gd name="T53" fmla="*/ 2 h 221"/>
                  <a:gd name="T54" fmla="*/ 42 w 118"/>
                  <a:gd name="T55" fmla="*/ 7 h 221"/>
                  <a:gd name="T56" fmla="*/ 50 w 118"/>
                  <a:gd name="T57" fmla="*/ 24 h 221"/>
                  <a:gd name="T58" fmla="*/ 51 w 118"/>
                  <a:gd name="T59" fmla="*/ 24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8" h="221">
                    <a:moveTo>
                      <a:pt x="51" y="24"/>
                    </a:moveTo>
                    <a:cubicBezTo>
                      <a:pt x="51" y="19"/>
                      <a:pt x="52" y="15"/>
                      <a:pt x="51" y="11"/>
                    </a:cubicBezTo>
                    <a:cubicBezTo>
                      <a:pt x="50" y="5"/>
                      <a:pt x="51" y="4"/>
                      <a:pt x="57" y="4"/>
                    </a:cubicBezTo>
                    <a:cubicBezTo>
                      <a:pt x="58" y="4"/>
                      <a:pt x="59" y="3"/>
                      <a:pt x="59" y="3"/>
                    </a:cubicBezTo>
                    <a:cubicBezTo>
                      <a:pt x="67" y="3"/>
                      <a:pt x="68" y="5"/>
                      <a:pt x="67" y="12"/>
                    </a:cubicBezTo>
                    <a:cubicBezTo>
                      <a:pt x="67" y="15"/>
                      <a:pt x="67" y="19"/>
                      <a:pt x="67" y="22"/>
                    </a:cubicBezTo>
                    <a:cubicBezTo>
                      <a:pt x="68" y="23"/>
                      <a:pt x="68" y="23"/>
                      <a:pt x="69" y="23"/>
                    </a:cubicBezTo>
                    <a:cubicBezTo>
                      <a:pt x="71" y="18"/>
                      <a:pt x="73" y="14"/>
                      <a:pt x="75" y="10"/>
                    </a:cubicBezTo>
                    <a:cubicBezTo>
                      <a:pt x="78" y="1"/>
                      <a:pt x="81" y="0"/>
                      <a:pt x="89" y="3"/>
                    </a:cubicBezTo>
                    <a:cubicBezTo>
                      <a:pt x="96" y="6"/>
                      <a:pt x="103" y="10"/>
                      <a:pt x="109" y="14"/>
                    </a:cubicBezTo>
                    <a:cubicBezTo>
                      <a:pt x="115" y="19"/>
                      <a:pt x="118" y="26"/>
                      <a:pt x="117" y="34"/>
                    </a:cubicBezTo>
                    <a:cubicBezTo>
                      <a:pt x="117" y="58"/>
                      <a:pt x="116" y="82"/>
                      <a:pt x="115" y="106"/>
                    </a:cubicBezTo>
                    <a:cubicBezTo>
                      <a:pt x="115" y="112"/>
                      <a:pt x="114" y="118"/>
                      <a:pt x="109" y="122"/>
                    </a:cubicBezTo>
                    <a:cubicBezTo>
                      <a:pt x="106" y="124"/>
                      <a:pt x="103" y="125"/>
                      <a:pt x="101" y="126"/>
                    </a:cubicBezTo>
                    <a:cubicBezTo>
                      <a:pt x="98" y="127"/>
                      <a:pt x="97" y="128"/>
                      <a:pt x="96" y="131"/>
                    </a:cubicBezTo>
                    <a:cubicBezTo>
                      <a:pt x="95" y="153"/>
                      <a:pt x="93" y="174"/>
                      <a:pt x="92" y="196"/>
                    </a:cubicBezTo>
                    <a:cubicBezTo>
                      <a:pt x="92" y="201"/>
                      <a:pt x="91" y="206"/>
                      <a:pt x="91" y="211"/>
                    </a:cubicBezTo>
                    <a:cubicBezTo>
                      <a:pt x="91" y="218"/>
                      <a:pt x="88" y="221"/>
                      <a:pt x="81" y="221"/>
                    </a:cubicBezTo>
                    <a:cubicBezTo>
                      <a:pt x="66" y="221"/>
                      <a:pt x="51" y="220"/>
                      <a:pt x="36" y="220"/>
                    </a:cubicBezTo>
                    <a:cubicBezTo>
                      <a:pt x="32" y="220"/>
                      <a:pt x="28" y="214"/>
                      <a:pt x="27" y="209"/>
                    </a:cubicBezTo>
                    <a:cubicBezTo>
                      <a:pt x="26" y="192"/>
                      <a:pt x="25" y="175"/>
                      <a:pt x="24" y="158"/>
                    </a:cubicBezTo>
                    <a:cubicBezTo>
                      <a:pt x="23" y="149"/>
                      <a:pt x="23" y="139"/>
                      <a:pt x="22" y="130"/>
                    </a:cubicBezTo>
                    <a:cubicBezTo>
                      <a:pt x="21" y="128"/>
                      <a:pt x="20" y="127"/>
                      <a:pt x="19" y="126"/>
                    </a:cubicBezTo>
                    <a:cubicBezTo>
                      <a:pt x="7" y="123"/>
                      <a:pt x="3" y="118"/>
                      <a:pt x="3" y="106"/>
                    </a:cubicBezTo>
                    <a:cubicBezTo>
                      <a:pt x="2" y="83"/>
                      <a:pt x="2" y="59"/>
                      <a:pt x="1" y="35"/>
                    </a:cubicBezTo>
                    <a:cubicBezTo>
                      <a:pt x="0" y="22"/>
                      <a:pt x="7" y="14"/>
                      <a:pt x="18" y="8"/>
                    </a:cubicBezTo>
                    <a:cubicBezTo>
                      <a:pt x="23" y="5"/>
                      <a:pt x="27" y="4"/>
                      <a:pt x="32" y="2"/>
                    </a:cubicBezTo>
                    <a:cubicBezTo>
                      <a:pt x="37" y="0"/>
                      <a:pt x="40" y="2"/>
                      <a:pt x="42" y="7"/>
                    </a:cubicBezTo>
                    <a:cubicBezTo>
                      <a:pt x="45" y="13"/>
                      <a:pt x="47" y="18"/>
                      <a:pt x="50" y="24"/>
                    </a:cubicBezTo>
                    <a:cubicBezTo>
                      <a:pt x="50" y="24"/>
                      <a:pt x="51" y="24"/>
                      <a:pt x="51" y="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8" name="Freeform 19"/>
              <p:cNvSpPr>
                <a:spLocks/>
              </p:cNvSpPr>
              <p:nvPr/>
            </p:nvSpPr>
            <p:spPr bwMode="auto">
              <a:xfrm>
                <a:off x="3825876" y="5435600"/>
                <a:ext cx="315913" cy="731837"/>
              </a:xfrm>
              <a:custGeom>
                <a:avLst/>
                <a:gdLst>
                  <a:gd name="T0" fmla="*/ 52 w 84"/>
                  <a:gd name="T1" fmla="*/ 195 h 195"/>
                  <a:gd name="T2" fmla="*/ 33 w 84"/>
                  <a:gd name="T3" fmla="*/ 195 h 195"/>
                  <a:gd name="T4" fmla="*/ 25 w 84"/>
                  <a:gd name="T5" fmla="*/ 188 h 195"/>
                  <a:gd name="T6" fmla="*/ 20 w 84"/>
                  <a:gd name="T7" fmla="*/ 121 h 195"/>
                  <a:gd name="T8" fmla="*/ 12 w 84"/>
                  <a:gd name="T9" fmla="*/ 111 h 195"/>
                  <a:gd name="T10" fmla="*/ 4 w 84"/>
                  <a:gd name="T11" fmla="*/ 97 h 195"/>
                  <a:gd name="T12" fmla="*/ 1 w 84"/>
                  <a:gd name="T13" fmla="*/ 32 h 195"/>
                  <a:gd name="T14" fmla="*/ 15 w 84"/>
                  <a:gd name="T15" fmla="*/ 9 h 195"/>
                  <a:gd name="T16" fmla="*/ 67 w 84"/>
                  <a:gd name="T17" fmla="*/ 2 h 195"/>
                  <a:gd name="T18" fmla="*/ 70 w 84"/>
                  <a:gd name="T19" fmla="*/ 7 h 195"/>
                  <a:gd name="T20" fmla="*/ 65 w 84"/>
                  <a:gd name="T21" fmla="*/ 41 h 195"/>
                  <a:gd name="T22" fmla="*/ 67 w 84"/>
                  <a:gd name="T23" fmla="*/ 101 h 195"/>
                  <a:gd name="T24" fmla="*/ 74 w 84"/>
                  <a:gd name="T25" fmla="*/ 119 h 195"/>
                  <a:gd name="T26" fmla="*/ 77 w 84"/>
                  <a:gd name="T27" fmla="*/ 122 h 195"/>
                  <a:gd name="T28" fmla="*/ 84 w 84"/>
                  <a:gd name="T29" fmla="*/ 132 h 195"/>
                  <a:gd name="T30" fmla="*/ 80 w 84"/>
                  <a:gd name="T31" fmla="*/ 182 h 195"/>
                  <a:gd name="T32" fmla="*/ 66 w 84"/>
                  <a:gd name="T33" fmla="*/ 195 h 195"/>
                  <a:gd name="T34" fmla="*/ 52 w 84"/>
                  <a:gd name="T35" fmla="*/ 195 h 195"/>
                  <a:gd name="T36" fmla="*/ 52 w 84"/>
                  <a:gd name="T3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4" h="195">
                    <a:moveTo>
                      <a:pt x="52" y="195"/>
                    </a:moveTo>
                    <a:cubicBezTo>
                      <a:pt x="45" y="195"/>
                      <a:pt x="39" y="195"/>
                      <a:pt x="33" y="195"/>
                    </a:cubicBezTo>
                    <a:cubicBezTo>
                      <a:pt x="27" y="195"/>
                      <a:pt x="25" y="194"/>
                      <a:pt x="25" y="188"/>
                    </a:cubicBezTo>
                    <a:cubicBezTo>
                      <a:pt x="23" y="166"/>
                      <a:pt x="21" y="143"/>
                      <a:pt x="20" y="121"/>
                    </a:cubicBezTo>
                    <a:cubicBezTo>
                      <a:pt x="19" y="116"/>
                      <a:pt x="19" y="112"/>
                      <a:pt x="12" y="111"/>
                    </a:cubicBezTo>
                    <a:cubicBezTo>
                      <a:pt x="6" y="109"/>
                      <a:pt x="4" y="103"/>
                      <a:pt x="4" y="97"/>
                    </a:cubicBezTo>
                    <a:cubicBezTo>
                      <a:pt x="3" y="75"/>
                      <a:pt x="1" y="54"/>
                      <a:pt x="1" y="32"/>
                    </a:cubicBezTo>
                    <a:cubicBezTo>
                      <a:pt x="0" y="21"/>
                      <a:pt x="6" y="14"/>
                      <a:pt x="15" y="9"/>
                    </a:cubicBezTo>
                    <a:cubicBezTo>
                      <a:pt x="31" y="0"/>
                      <a:pt x="49" y="1"/>
                      <a:pt x="67" y="2"/>
                    </a:cubicBezTo>
                    <a:cubicBezTo>
                      <a:pt x="70" y="2"/>
                      <a:pt x="72" y="4"/>
                      <a:pt x="70" y="7"/>
                    </a:cubicBezTo>
                    <a:cubicBezTo>
                      <a:pt x="63" y="18"/>
                      <a:pt x="65" y="29"/>
                      <a:pt x="65" y="41"/>
                    </a:cubicBezTo>
                    <a:cubicBezTo>
                      <a:pt x="66" y="61"/>
                      <a:pt x="67" y="81"/>
                      <a:pt x="67" y="101"/>
                    </a:cubicBezTo>
                    <a:cubicBezTo>
                      <a:pt x="67" y="107"/>
                      <a:pt x="70" y="114"/>
                      <a:pt x="74" y="119"/>
                    </a:cubicBezTo>
                    <a:cubicBezTo>
                      <a:pt x="75" y="120"/>
                      <a:pt x="76" y="121"/>
                      <a:pt x="77" y="122"/>
                    </a:cubicBezTo>
                    <a:cubicBezTo>
                      <a:pt x="83" y="123"/>
                      <a:pt x="84" y="128"/>
                      <a:pt x="84" y="132"/>
                    </a:cubicBezTo>
                    <a:cubicBezTo>
                      <a:pt x="83" y="149"/>
                      <a:pt x="81" y="166"/>
                      <a:pt x="80" y="182"/>
                    </a:cubicBezTo>
                    <a:cubicBezTo>
                      <a:pt x="79" y="195"/>
                      <a:pt x="78" y="195"/>
                      <a:pt x="66" y="195"/>
                    </a:cubicBezTo>
                    <a:cubicBezTo>
                      <a:pt x="61" y="195"/>
                      <a:pt x="56" y="195"/>
                      <a:pt x="52" y="195"/>
                    </a:cubicBezTo>
                    <a:cubicBezTo>
                      <a:pt x="52" y="195"/>
                      <a:pt x="52" y="195"/>
                      <a:pt x="52" y="1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9" name="Freeform 20"/>
              <p:cNvSpPr>
                <a:spLocks/>
              </p:cNvSpPr>
              <p:nvPr/>
            </p:nvSpPr>
            <p:spPr bwMode="auto">
              <a:xfrm>
                <a:off x="4486276" y="5435600"/>
                <a:ext cx="315913" cy="731837"/>
              </a:xfrm>
              <a:custGeom>
                <a:avLst/>
                <a:gdLst>
                  <a:gd name="T0" fmla="*/ 32 w 84"/>
                  <a:gd name="T1" fmla="*/ 195 h 195"/>
                  <a:gd name="T2" fmla="*/ 13 w 84"/>
                  <a:gd name="T3" fmla="*/ 195 h 195"/>
                  <a:gd name="T4" fmla="*/ 5 w 84"/>
                  <a:gd name="T5" fmla="*/ 187 h 195"/>
                  <a:gd name="T6" fmla="*/ 1 w 84"/>
                  <a:gd name="T7" fmla="*/ 130 h 195"/>
                  <a:gd name="T8" fmla="*/ 5 w 84"/>
                  <a:gd name="T9" fmla="*/ 123 h 195"/>
                  <a:gd name="T10" fmla="*/ 17 w 84"/>
                  <a:gd name="T11" fmla="*/ 102 h 195"/>
                  <a:gd name="T12" fmla="*/ 19 w 84"/>
                  <a:gd name="T13" fmla="*/ 25 h 195"/>
                  <a:gd name="T14" fmla="*/ 15 w 84"/>
                  <a:gd name="T15" fmla="*/ 8 h 195"/>
                  <a:gd name="T16" fmla="*/ 19 w 84"/>
                  <a:gd name="T17" fmla="*/ 2 h 195"/>
                  <a:gd name="T18" fmla="*/ 70 w 84"/>
                  <a:gd name="T19" fmla="*/ 9 h 195"/>
                  <a:gd name="T20" fmla="*/ 84 w 84"/>
                  <a:gd name="T21" fmla="*/ 31 h 195"/>
                  <a:gd name="T22" fmla="*/ 81 w 84"/>
                  <a:gd name="T23" fmla="*/ 95 h 195"/>
                  <a:gd name="T24" fmla="*/ 68 w 84"/>
                  <a:gd name="T25" fmla="*/ 112 h 195"/>
                  <a:gd name="T26" fmla="*/ 65 w 84"/>
                  <a:gd name="T27" fmla="*/ 117 h 195"/>
                  <a:gd name="T28" fmla="*/ 60 w 84"/>
                  <a:gd name="T29" fmla="*/ 184 h 195"/>
                  <a:gd name="T30" fmla="*/ 49 w 84"/>
                  <a:gd name="T31" fmla="*/ 195 h 195"/>
                  <a:gd name="T32" fmla="*/ 32 w 84"/>
                  <a:gd name="T33" fmla="*/ 195 h 195"/>
                  <a:gd name="T34" fmla="*/ 32 w 84"/>
                  <a:gd name="T35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4" h="195">
                    <a:moveTo>
                      <a:pt x="32" y="195"/>
                    </a:moveTo>
                    <a:cubicBezTo>
                      <a:pt x="25" y="195"/>
                      <a:pt x="19" y="195"/>
                      <a:pt x="13" y="195"/>
                    </a:cubicBezTo>
                    <a:cubicBezTo>
                      <a:pt x="7" y="195"/>
                      <a:pt x="5" y="193"/>
                      <a:pt x="5" y="187"/>
                    </a:cubicBezTo>
                    <a:cubicBezTo>
                      <a:pt x="4" y="168"/>
                      <a:pt x="2" y="149"/>
                      <a:pt x="1" y="130"/>
                    </a:cubicBezTo>
                    <a:cubicBezTo>
                      <a:pt x="0" y="127"/>
                      <a:pt x="2" y="124"/>
                      <a:pt x="5" y="123"/>
                    </a:cubicBezTo>
                    <a:cubicBezTo>
                      <a:pt x="14" y="119"/>
                      <a:pt x="17" y="111"/>
                      <a:pt x="17" y="102"/>
                    </a:cubicBezTo>
                    <a:cubicBezTo>
                      <a:pt x="18" y="76"/>
                      <a:pt x="19" y="51"/>
                      <a:pt x="19" y="25"/>
                    </a:cubicBezTo>
                    <a:cubicBezTo>
                      <a:pt x="19" y="19"/>
                      <a:pt x="17" y="14"/>
                      <a:pt x="15" y="8"/>
                    </a:cubicBezTo>
                    <a:cubicBezTo>
                      <a:pt x="14" y="3"/>
                      <a:pt x="14" y="2"/>
                      <a:pt x="19" y="2"/>
                    </a:cubicBezTo>
                    <a:cubicBezTo>
                      <a:pt x="37" y="0"/>
                      <a:pt x="54" y="0"/>
                      <a:pt x="70" y="9"/>
                    </a:cubicBezTo>
                    <a:cubicBezTo>
                      <a:pt x="78" y="14"/>
                      <a:pt x="84" y="21"/>
                      <a:pt x="84" y="31"/>
                    </a:cubicBezTo>
                    <a:cubicBezTo>
                      <a:pt x="83" y="53"/>
                      <a:pt x="82" y="74"/>
                      <a:pt x="81" y="95"/>
                    </a:cubicBezTo>
                    <a:cubicBezTo>
                      <a:pt x="81" y="105"/>
                      <a:pt x="78" y="108"/>
                      <a:pt x="68" y="112"/>
                    </a:cubicBezTo>
                    <a:cubicBezTo>
                      <a:pt x="66" y="112"/>
                      <a:pt x="65" y="114"/>
                      <a:pt x="65" y="117"/>
                    </a:cubicBezTo>
                    <a:cubicBezTo>
                      <a:pt x="63" y="139"/>
                      <a:pt x="62" y="162"/>
                      <a:pt x="60" y="184"/>
                    </a:cubicBezTo>
                    <a:cubicBezTo>
                      <a:pt x="59" y="194"/>
                      <a:pt x="58" y="195"/>
                      <a:pt x="49" y="195"/>
                    </a:cubicBezTo>
                    <a:cubicBezTo>
                      <a:pt x="43" y="195"/>
                      <a:pt x="37" y="195"/>
                      <a:pt x="32" y="195"/>
                    </a:cubicBezTo>
                    <a:cubicBezTo>
                      <a:pt x="32" y="195"/>
                      <a:pt x="32" y="195"/>
                      <a:pt x="32" y="1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1" name="Freeform 22"/>
              <p:cNvSpPr>
                <a:spLocks/>
              </p:cNvSpPr>
              <p:nvPr/>
            </p:nvSpPr>
            <p:spPr bwMode="auto">
              <a:xfrm>
                <a:off x="4494213" y="5168900"/>
                <a:ext cx="217488" cy="255587"/>
              </a:xfrm>
              <a:custGeom>
                <a:avLst/>
                <a:gdLst>
                  <a:gd name="T0" fmla="*/ 3 w 58"/>
                  <a:gd name="T1" fmla="*/ 32 h 68"/>
                  <a:gd name="T2" fmla="*/ 23 w 58"/>
                  <a:gd name="T3" fmla="*/ 3 h 68"/>
                  <a:gd name="T4" fmla="*/ 57 w 58"/>
                  <a:gd name="T5" fmla="*/ 19 h 68"/>
                  <a:gd name="T6" fmla="*/ 58 w 58"/>
                  <a:gd name="T7" fmla="*/ 24 h 68"/>
                  <a:gd name="T8" fmla="*/ 57 w 58"/>
                  <a:gd name="T9" fmla="*/ 45 h 68"/>
                  <a:gd name="T10" fmla="*/ 28 w 58"/>
                  <a:gd name="T11" fmla="*/ 68 h 68"/>
                  <a:gd name="T12" fmla="*/ 7 w 58"/>
                  <a:gd name="T13" fmla="*/ 52 h 68"/>
                  <a:gd name="T14" fmla="*/ 2 w 58"/>
                  <a:gd name="T15" fmla="*/ 32 h 68"/>
                  <a:gd name="T16" fmla="*/ 3 w 58"/>
                  <a:gd name="T17" fmla="*/ 3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" h="68">
                    <a:moveTo>
                      <a:pt x="3" y="32"/>
                    </a:moveTo>
                    <a:cubicBezTo>
                      <a:pt x="0" y="15"/>
                      <a:pt x="10" y="6"/>
                      <a:pt x="23" y="3"/>
                    </a:cubicBezTo>
                    <a:cubicBezTo>
                      <a:pt x="37" y="0"/>
                      <a:pt x="54" y="7"/>
                      <a:pt x="57" y="19"/>
                    </a:cubicBezTo>
                    <a:cubicBezTo>
                      <a:pt x="58" y="21"/>
                      <a:pt x="58" y="22"/>
                      <a:pt x="58" y="24"/>
                    </a:cubicBezTo>
                    <a:cubicBezTo>
                      <a:pt x="58" y="31"/>
                      <a:pt x="58" y="38"/>
                      <a:pt x="57" y="45"/>
                    </a:cubicBezTo>
                    <a:cubicBezTo>
                      <a:pt x="55" y="59"/>
                      <a:pt x="41" y="68"/>
                      <a:pt x="28" y="68"/>
                    </a:cubicBezTo>
                    <a:cubicBezTo>
                      <a:pt x="19" y="67"/>
                      <a:pt x="11" y="62"/>
                      <a:pt x="7" y="52"/>
                    </a:cubicBezTo>
                    <a:cubicBezTo>
                      <a:pt x="4" y="46"/>
                      <a:pt x="3" y="39"/>
                      <a:pt x="2" y="32"/>
                    </a:cubicBezTo>
                    <a:cubicBezTo>
                      <a:pt x="2" y="32"/>
                      <a:pt x="2" y="32"/>
                      <a:pt x="3" y="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2" name="Freeform 23"/>
              <p:cNvSpPr>
                <a:spLocks/>
              </p:cNvSpPr>
              <p:nvPr/>
            </p:nvSpPr>
            <p:spPr bwMode="auto">
              <a:xfrm>
                <a:off x="3908426" y="5173663"/>
                <a:ext cx="222250" cy="269875"/>
              </a:xfrm>
              <a:custGeom>
                <a:avLst/>
                <a:gdLst>
                  <a:gd name="T0" fmla="*/ 59 w 59"/>
                  <a:gd name="T1" fmla="*/ 30 h 72"/>
                  <a:gd name="T2" fmla="*/ 53 w 59"/>
                  <a:gd name="T3" fmla="*/ 52 h 72"/>
                  <a:gd name="T4" fmla="*/ 14 w 59"/>
                  <a:gd name="T5" fmla="*/ 61 h 72"/>
                  <a:gd name="T6" fmla="*/ 3 w 59"/>
                  <a:gd name="T7" fmla="*/ 41 h 72"/>
                  <a:gd name="T8" fmla="*/ 4 w 59"/>
                  <a:gd name="T9" fmla="*/ 17 h 72"/>
                  <a:gd name="T10" fmla="*/ 13 w 59"/>
                  <a:gd name="T11" fmla="*/ 6 h 72"/>
                  <a:gd name="T12" fmla="*/ 38 w 59"/>
                  <a:gd name="T13" fmla="*/ 2 h 72"/>
                  <a:gd name="T14" fmla="*/ 57 w 59"/>
                  <a:gd name="T15" fmla="*/ 30 h 72"/>
                  <a:gd name="T16" fmla="*/ 59 w 59"/>
                  <a:gd name="T17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72">
                    <a:moveTo>
                      <a:pt x="59" y="30"/>
                    </a:moveTo>
                    <a:cubicBezTo>
                      <a:pt x="57" y="38"/>
                      <a:pt x="56" y="46"/>
                      <a:pt x="53" y="52"/>
                    </a:cubicBezTo>
                    <a:cubicBezTo>
                      <a:pt x="47" y="65"/>
                      <a:pt x="28" y="72"/>
                      <a:pt x="14" y="61"/>
                    </a:cubicBezTo>
                    <a:cubicBezTo>
                      <a:pt x="8" y="55"/>
                      <a:pt x="4" y="49"/>
                      <a:pt x="3" y="41"/>
                    </a:cubicBezTo>
                    <a:cubicBezTo>
                      <a:pt x="3" y="33"/>
                      <a:pt x="0" y="24"/>
                      <a:pt x="4" y="17"/>
                    </a:cubicBezTo>
                    <a:cubicBezTo>
                      <a:pt x="6" y="12"/>
                      <a:pt x="9" y="8"/>
                      <a:pt x="13" y="6"/>
                    </a:cubicBezTo>
                    <a:cubicBezTo>
                      <a:pt x="20" y="0"/>
                      <a:pt x="29" y="0"/>
                      <a:pt x="38" y="2"/>
                    </a:cubicBezTo>
                    <a:cubicBezTo>
                      <a:pt x="51" y="5"/>
                      <a:pt x="59" y="13"/>
                      <a:pt x="57" y="30"/>
                    </a:cubicBezTo>
                    <a:cubicBezTo>
                      <a:pt x="58" y="30"/>
                      <a:pt x="58" y="30"/>
                      <a:pt x="59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sp>
        <p:nvSpPr>
          <p:cNvPr id="95" name="Прямоугольник 94"/>
          <p:cNvSpPr/>
          <p:nvPr/>
        </p:nvSpPr>
        <p:spPr>
          <a:xfrm>
            <a:off x="643097" y="4576410"/>
            <a:ext cx="701667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239">
              <a:lnSpc>
                <a:spcPct val="90000"/>
              </a:lnSpc>
            </a:pPr>
            <a:r>
              <a:rPr lang="az-Cyrl-AZ" sz="1400">
                <a:solidFill>
                  <a:srgbClr val="969898"/>
                </a:solidFill>
                <a:latin typeface="Arial" pitchFamily="34" charset="0"/>
                <a:cs typeface="Arial" pitchFamily="34" charset="0"/>
              </a:rPr>
              <a:t>Более</a:t>
            </a:r>
            <a:endParaRPr lang="az-Cyrl-AZ" sz="1400" dirty="0">
              <a:solidFill>
                <a:srgbClr val="96989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1571807" y="4967301"/>
            <a:ext cx="1525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az-Cyrl-AZ" sz="1500">
                <a:solidFill>
                  <a:srgbClr val="969898"/>
                </a:solidFill>
                <a:latin typeface="Arial Narrow" panose="020B0606020202030204" pitchFamily="34" charset="0"/>
                <a:cs typeface="Arial" pitchFamily="34" charset="0"/>
              </a:rPr>
              <a:t>штатных сотрудников</a:t>
            </a:r>
            <a:endParaRPr lang="ru-RU" sz="1500"/>
          </a:p>
        </p:txBody>
      </p:sp>
      <p:pic>
        <p:nvPicPr>
          <p:cNvPr id="6" name="Graphic 5" descr="Users">
            <a:extLst>
              <a:ext uri="{FF2B5EF4-FFF2-40B4-BE49-F238E27FC236}">
                <a16:creationId xmlns:a16="http://schemas.microsoft.com/office/drawing/2014/main" xmlns="" id="{69CB311E-BB7D-4284-8564-6C4E7DA6DB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634807" y="286413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78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72278" y="804701"/>
            <a:ext cx="8301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defTabSz="227013">
              <a:buClr>
                <a:srgbClr val="17317B"/>
              </a:buClr>
            </a:pPr>
            <a:r>
              <a:rPr lang="ru-RU" sz="12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Среди ключевых задач-2017 – экспансия на материке, внедрение принципиально нового ПО, повышение </a:t>
            </a:r>
            <a:r>
              <a:rPr lang="ru-RU" sz="1200" b="1" i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эффективности системы продаж и риск-менеджмента, привлечение квалифицированного персонала </a:t>
            </a:r>
            <a:endParaRPr lang="en-US" sz="1200" b="1" i="1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386372" y="335823"/>
            <a:ext cx="9533721" cy="40385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ru-RU" sz="1600" b="1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СТРАТЕГИЧЕСКИЕ ЦЕЛИ И ЗАДАЧИ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8584443" y="335823"/>
            <a:ext cx="980050" cy="468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404813" indent="-114300" algn="ctr">
              <a:lnSpc>
                <a:spcPct val="150000"/>
              </a:lnSpc>
              <a:spcBef>
                <a:spcPct val="0"/>
              </a:spcBef>
              <a:buClr>
                <a:srgbClr val="17317B"/>
              </a:buClr>
              <a:buFont typeface="Wingdings" pitchFamily="2" charset="2"/>
              <a:buChar char="§"/>
              <a:tabLst>
                <a:tab pos="346075" algn="l"/>
              </a:tabLst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bk object 17"/>
          <p:cNvSpPr/>
          <p:nvPr/>
        </p:nvSpPr>
        <p:spPr>
          <a:xfrm>
            <a:off x="8826209" y="163773"/>
            <a:ext cx="632108" cy="632933"/>
          </a:xfrm>
          <a:custGeom>
            <a:avLst/>
            <a:gdLst/>
            <a:ahLst/>
            <a:cxnLst/>
            <a:rect l="l" t="t" r="r" b="b"/>
            <a:pathLst>
              <a:path w="1191260" h="1217930">
                <a:moveTo>
                  <a:pt x="282929" y="892041"/>
                </a:moveTo>
                <a:lnTo>
                  <a:pt x="183349" y="892759"/>
                </a:lnTo>
                <a:lnTo>
                  <a:pt x="137279" y="911286"/>
                </a:lnTo>
                <a:lnTo>
                  <a:pt x="119735" y="957922"/>
                </a:lnTo>
                <a:lnTo>
                  <a:pt x="119661" y="1135574"/>
                </a:lnTo>
                <a:lnTo>
                  <a:pt x="119728" y="1151997"/>
                </a:lnTo>
                <a:lnTo>
                  <a:pt x="137317" y="1199951"/>
                </a:lnTo>
                <a:lnTo>
                  <a:pt x="181825" y="1217828"/>
                </a:lnTo>
                <a:lnTo>
                  <a:pt x="206728" y="1213171"/>
                </a:lnTo>
                <a:lnTo>
                  <a:pt x="226464" y="1200045"/>
                </a:lnTo>
                <a:lnTo>
                  <a:pt x="239588" y="1179884"/>
                </a:lnTo>
                <a:lnTo>
                  <a:pt x="244652" y="1154125"/>
                </a:lnTo>
                <a:lnTo>
                  <a:pt x="244703" y="1115415"/>
                </a:lnTo>
                <a:lnTo>
                  <a:pt x="734203" y="1115415"/>
                </a:lnTo>
                <a:lnTo>
                  <a:pt x="767466" y="1093394"/>
                </a:lnTo>
                <a:lnTo>
                  <a:pt x="804460" y="1063519"/>
                </a:lnTo>
                <a:lnTo>
                  <a:pt x="816419" y="1051965"/>
                </a:lnTo>
                <a:lnTo>
                  <a:pt x="507414" y="1051965"/>
                </a:lnTo>
                <a:lnTo>
                  <a:pt x="461217" y="1051399"/>
                </a:lnTo>
                <a:lnTo>
                  <a:pt x="418479" y="1045426"/>
                </a:lnTo>
                <a:lnTo>
                  <a:pt x="380499" y="1034690"/>
                </a:lnTo>
                <a:lnTo>
                  <a:pt x="348576" y="1019835"/>
                </a:lnTo>
                <a:lnTo>
                  <a:pt x="378953" y="1019835"/>
                </a:lnTo>
                <a:lnTo>
                  <a:pt x="381254" y="1019784"/>
                </a:lnTo>
                <a:lnTo>
                  <a:pt x="407102" y="1014330"/>
                </a:lnTo>
                <a:lnTo>
                  <a:pt x="427393" y="1001052"/>
                </a:lnTo>
                <a:lnTo>
                  <a:pt x="440682" y="981401"/>
                </a:lnTo>
                <a:lnTo>
                  <a:pt x="445528" y="956830"/>
                </a:lnTo>
                <a:lnTo>
                  <a:pt x="441023" y="931823"/>
                </a:lnTo>
                <a:lnTo>
                  <a:pt x="428120" y="911632"/>
                </a:lnTo>
                <a:lnTo>
                  <a:pt x="408163" y="898035"/>
                </a:lnTo>
                <a:lnTo>
                  <a:pt x="382498" y="892810"/>
                </a:lnTo>
                <a:lnTo>
                  <a:pt x="282929" y="892041"/>
                </a:lnTo>
                <a:close/>
              </a:path>
              <a:path w="1191260" h="1217930">
                <a:moveTo>
                  <a:pt x="734203" y="1115415"/>
                </a:moveTo>
                <a:lnTo>
                  <a:pt x="244703" y="1115415"/>
                </a:lnTo>
                <a:lnTo>
                  <a:pt x="292812" y="1135574"/>
                </a:lnTo>
                <a:lnTo>
                  <a:pt x="340248" y="1151997"/>
                </a:lnTo>
                <a:lnTo>
                  <a:pt x="386965" y="1164605"/>
                </a:lnTo>
                <a:lnTo>
                  <a:pt x="432918" y="1173318"/>
                </a:lnTo>
                <a:lnTo>
                  <a:pt x="478059" y="1178059"/>
                </a:lnTo>
                <a:lnTo>
                  <a:pt x="522342" y="1178748"/>
                </a:lnTo>
                <a:lnTo>
                  <a:pt x="565723" y="1175307"/>
                </a:lnTo>
                <a:lnTo>
                  <a:pt x="608154" y="1167657"/>
                </a:lnTo>
                <a:lnTo>
                  <a:pt x="649590" y="1155719"/>
                </a:lnTo>
                <a:lnTo>
                  <a:pt x="689985" y="1139415"/>
                </a:lnTo>
                <a:lnTo>
                  <a:pt x="729292" y="1118666"/>
                </a:lnTo>
                <a:lnTo>
                  <a:pt x="734203" y="1115415"/>
                </a:lnTo>
                <a:close/>
              </a:path>
              <a:path w="1191260" h="1217930">
                <a:moveTo>
                  <a:pt x="939277" y="485546"/>
                </a:moveTo>
                <a:lnTo>
                  <a:pt x="794905" y="485546"/>
                </a:lnTo>
                <a:lnTo>
                  <a:pt x="816383" y="518917"/>
                </a:lnTo>
                <a:lnTo>
                  <a:pt x="833713" y="556348"/>
                </a:lnTo>
                <a:lnTo>
                  <a:pt x="846541" y="597081"/>
                </a:lnTo>
                <a:lnTo>
                  <a:pt x="854515" y="640363"/>
                </a:lnTo>
                <a:lnTo>
                  <a:pt x="857283" y="685436"/>
                </a:lnTo>
                <a:lnTo>
                  <a:pt x="854493" y="731546"/>
                </a:lnTo>
                <a:lnTo>
                  <a:pt x="845790" y="777935"/>
                </a:lnTo>
                <a:lnTo>
                  <a:pt x="830824" y="823849"/>
                </a:lnTo>
                <a:lnTo>
                  <a:pt x="809242" y="868531"/>
                </a:lnTo>
                <a:lnTo>
                  <a:pt x="780636" y="911286"/>
                </a:lnTo>
                <a:lnTo>
                  <a:pt x="744816" y="951179"/>
                </a:lnTo>
                <a:lnTo>
                  <a:pt x="700811" y="987297"/>
                </a:lnTo>
                <a:lnTo>
                  <a:pt x="653769" y="1014791"/>
                </a:lnTo>
                <a:lnTo>
                  <a:pt x="604989" y="1034304"/>
                </a:lnTo>
                <a:lnTo>
                  <a:pt x="555771" y="1046481"/>
                </a:lnTo>
                <a:lnTo>
                  <a:pt x="507414" y="1051965"/>
                </a:lnTo>
                <a:lnTo>
                  <a:pt x="816419" y="1051965"/>
                </a:lnTo>
                <a:lnTo>
                  <a:pt x="874725" y="989647"/>
                </a:lnTo>
                <a:lnTo>
                  <a:pt x="905061" y="948942"/>
                </a:lnTo>
                <a:lnTo>
                  <a:pt x="930502" y="907751"/>
                </a:lnTo>
                <a:lnTo>
                  <a:pt x="951139" y="866112"/>
                </a:lnTo>
                <a:lnTo>
                  <a:pt x="967066" y="824065"/>
                </a:lnTo>
                <a:lnTo>
                  <a:pt x="978375" y="781649"/>
                </a:lnTo>
                <a:lnTo>
                  <a:pt x="985157" y="738903"/>
                </a:lnTo>
                <a:lnTo>
                  <a:pt x="987505" y="695866"/>
                </a:lnTo>
                <a:lnTo>
                  <a:pt x="985513" y="652577"/>
                </a:lnTo>
                <a:lnTo>
                  <a:pt x="979271" y="609076"/>
                </a:lnTo>
                <a:lnTo>
                  <a:pt x="968873" y="565401"/>
                </a:lnTo>
                <a:lnTo>
                  <a:pt x="954411" y="521592"/>
                </a:lnTo>
                <a:lnTo>
                  <a:pt x="939277" y="485546"/>
                </a:lnTo>
                <a:close/>
              </a:path>
              <a:path w="1191260" h="1217930">
                <a:moveTo>
                  <a:pt x="378953" y="1019835"/>
                </a:moveTo>
                <a:lnTo>
                  <a:pt x="348576" y="1019835"/>
                </a:lnTo>
                <a:lnTo>
                  <a:pt x="373615" y="1019953"/>
                </a:lnTo>
                <a:lnTo>
                  <a:pt x="378953" y="1019835"/>
                </a:lnTo>
                <a:close/>
              </a:path>
              <a:path w="1191260" h="1217930">
                <a:moveTo>
                  <a:pt x="510184" y="197508"/>
                </a:moveTo>
                <a:lnTo>
                  <a:pt x="459978" y="198211"/>
                </a:lnTo>
                <a:lnTo>
                  <a:pt x="409498" y="203911"/>
                </a:lnTo>
                <a:lnTo>
                  <a:pt x="362551" y="214070"/>
                </a:lnTo>
                <a:lnTo>
                  <a:pt x="317060" y="229005"/>
                </a:lnTo>
                <a:lnTo>
                  <a:pt x="273354" y="248416"/>
                </a:lnTo>
                <a:lnTo>
                  <a:pt x="231765" y="272002"/>
                </a:lnTo>
                <a:lnTo>
                  <a:pt x="192621" y="299462"/>
                </a:lnTo>
                <a:lnTo>
                  <a:pt x="156252" y="330496"/>
                </a:lnTo>
                <a:lnTo>
                  <a:pt x="122990" y="364804"/>
                </a:lnTo>
                <a:lnTo>
                  <a:pt x="93164" y="402083"/>
                </a:lnTo>
                <a:lnTo>
                  <a:pt x="67104" y="442035"/>
                </a:lnTo>
                <a:lnTo>
                  <a:pt x="45140" y="484358"/>
                </a:lnTo>
                <a:lnTo>
                  <a:pt x="27602" y="528752"/>
                </a:lnTo>
                <a:lnTo>
                  <a:pt x="14820" y="574916"/>
                </a:lnTo>
                <a:lnTo>
                  <a:pt x="6648" y="622352"/>
                </a:lnTo>
                <a:lnTo>
                  <a:pt x="3390" y="646259"/>
                </a:lnTo>
                <a:lnTo>
                  <a:pt x="0" y="670140"/>
                </a:lnTo>
                <a:lnTo>
                  <a:pt x="0" y="710996"/>
                </a:lnTo>
                <a:lnTo>
                  <a:pt x="7543" y="762787"/>
                </a:lnTo>
                <a:lnTo>
                  <a:pt x="15854" y="788093"/>
                </a:lnTo>
                <a:lnTo>
                  <a:pt x="31345" y="806816"/>
                </a:lnTo>
                <a:lnTo>
                  <a:pt x="52344" y="817603"/>
                </a:lnTo>
                <a:lnTo>
                  <a:pt x="77177" y="819099"/>
                </a:lnTo>
                <a:lnTo>
                  <a:pt x="101923" y="810495"/>
                </a:lnTo>
                <a:lnTo>
                  <a:pt x="120334" y="793654"/>
                </a:lnTo>
                <a:lnTo>
                  <a:pt x="130650" y="770746"/>
                </a:lnTo>
                <a:lnTo>
                  <a:pt x="131114" y="743940"/>
                </a:lnTo>
                <a:lnTo>
                  <a:pt x="126132" y="699607"/>
                </a:lnTo>
                <a:lnTo>
                  <a:pt x="127111" y="655824"/>
                </a:lnTo>
                <a:lnTo>
                  <a:pt x="133818" y="612627"/>
                </a:lnTo>
                <a:lnTo>
                  <a:pt x="146024" y="570052"/>
                </a:lnTo>
                <a:lnTo>
                  <a:pt x="164641" y="526213"/>
                </a:lnTo>
                <a:lnTo>
                  <a:pt x="175547" y="503549"/>
                </a:lnTo>
                <a:lnTo>
                  <a:pt x="186905" y="479488"/>
                </a:lnTo>
                <a:lnTo>
                  <a:pt x="367263" y="479488"/>
                </a:lnTo>
                <a:lnTo>
                  <a:pt x="278904" y="391109"/>
                </a:lnTo>
                <a:lnTo>
                  <a:pt x="279400" y="390664"/>
                </a:lnTo>
                <a:lnTo>
                  <a:pt x="341148" y="354187"/>
                </a:lnTo>
                <a:lnTo>
                  <a:pt x="385795" y="337239"/>
                </a:lnTo>
                <a:lnTo>
                  <a:pt x="431509" y="326486"/>
                </a:lnTo>
                <a:lnTo>
                  <a:pt x="478274" y="321763"/>
                </a:lnTo>
                <a:lnTo>
                  <a:pt x="632271" y="321763"/>
                </a:lnTo>
                <a:lnTo>
                  <a:pt x="632872" y="321490"/>
                </a:lnTo>
                <a:lnTo>
                  <a:pt x="646099" y="307897"/>
                </a:lnTo>
                <a:lnTo>
                  <a:pt x="654183" y="290034"/>
                </a:lnTo>
                <a:lnTo>
                  <a:pt x="656704" y="269074"/>
                </a:lnTo>
                <a:lnTo>
                  <a:pt x="653170" y="249535"/>
                </a:lnTo>
                <a:lnTo>
                  <a:pt x="643750" y="232786"/>
                </a:lnTo>
                <a:lnTo>
                  <a:pt x="629100" y="219849"/>
                </a:lnTo>
                <a:lnTo>
                  <a:pt x="609879" y="211747"/>
                </a:lnTo>
                <a:lnTo>
                  <a:pt x="560142" y="201966"/>
                </a:lnTo>
                <a:lnTo>
                  <a:pt x="510184" y="197508"/>
                </a:lnTo>
                <a:close/>
              </a:path>
              <a:path w="1191260" h="1217930">
                <a:moveTo>
                  <a:pt x="367263" y="479488"/>
                </a:moveTo>
                <a:lnTo>
                  <a:pt x="186905" y="479488"/>
                </a:lnTo>
                <a:lnTo>
                  <a:pt x="494042" y="786752"/>
                </a:lnTo>
                <a:lnTo>
                  <a:pt x="670333" y="610260"/>
                </a:lnTo>
                <a:lnTo>
                  <a:pt x="498005" y="610260"/>
                </a:lnTo>
                <a:lnTo>
                  <a:pt x="367263" y="479488"/>
                </a:lnTo>
                <a:close/>
              </a:path>
              <a:path w="1191260" h="1217930">
                <a:moveTo>
                  <a:pt x="1129892" y="0"/>
                </a:moveTo>
                <a:lnTo>
                  <a:pt x="1079207" y="23825"/>
                </a:lnTo>
                <a:lnTo>
                  <a:pt x="722579" y="380441"/>
                </a:lnTo>
                <a:lnTo>
                  <a:pt x="503618" y="599643"/>
                </a:lnTo>
                <a:lnTo>
                  <a:pt x="500380" y="606717"/>
                </a:lnTo>
                <a:lnTo>
                  <a:pt x="498005" y="610260"/>
                </a:lnTo>
                <a:lnTo>
                  <a:pt x="670333" y="610260"/>
                </a:lnTo>
                <a:lnTo>
                  <a:pt x="794905" y="485546"/>
                </a:lnTo>
                <a:lnTo>
                  <a:pt x="939277" y="485546"/>
                </a:lnTo>
                <a:lnTo>
                  <a:pt x="935978" y="477688"/>
                </a:lnTo>
                <a:lnTo>
                  <a:pt x="913664" y="433727"/>
                </a:lnTo>
                <a:lnTo>
                  <a:pt x="887564" y="389750"/>
                </a:lnTo>
                <a:lnTo>
                  <a:pt x="892047" y="385978"/>
                </a:lnTo>
                <a:lnTo>
                  <a:pt x="950214" y="329641"/>
                </a:lnTo>
                <a:lnTo>
                  <a:pt x="1160868" y="118859"/>
                </a:lnTo>
                <a:lnTo>
                  <a:pt x="1189150" y="76721"/>
                </a:lnTo>
                <a:lnTo>
                  <a:pt x="1190744" y="58686"/>
                </a:lnTo>
                <a:lnTo>
                  <a:pt x="1186496" y="41013"/>
                </a:lnTo>
                <a:lnTo>
                  <a:pt x="1176604" y="24676"/>
                </a:lnTo>
                <a:lnTo>
                  <a:pt x="1154586" y="6294"/>
                </a:lnTo>
                <a:lnTo>
                  <a:pt x="1129892" y="0"/>
                </a:lnTo>
                <a:close/>
              </a:path>
              <a:path w="1191260" h="1217930">
                <a:moveTo>
                  <a:pt x="632271" y="321763"/>
                </a:moveTo>
                <a:lnTo>
                  <a:pt x="478274" y="321763"/>
                </a:lnTo>
                <a:lnTo>
                  <a:pt x="526073" y="322903"/>
                </a:lnTo>
                <a:lnTo>
                  <a:pt x="584826" y="331232"/>
                </a:lnTo>
                <a:lnTo>
                  <a:pt x="595025" y="331820"/>
                </a:lnTo>
                <a:lnTo>
                  <a:pt x="605164" y="331344"/>
                </a:lnTo>
                <a:lnTo>
                  <a:pt x="614921" y="329641"/>
                </a:lnTo>
                <a:lnTo>
                  <a:pt x="632271" y="321763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3991232" y="6462357"/>
            <a:ext cx="5573261" cy="0"/>
          </a:xfrm>
          <a:prstGeom prst="line">
            <a:avLst/>
          </a:prstGeom>
          <a:ln w="476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Выручай День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01" y="5984279"/>
            <a:ext cx="142875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Номер слайда 52"/>
          <p:cNvSpPr>
            <a:spLocks noGrp="1"/>
          </p:cNvSpPr>
          <p:nvPr>
            <p:ph type="sldNum" sz="quarter" idx="12"/>
          </p:nvPr>
        </p:nvSpPr>
        <p:spPr>
          <a:xfrm>
            <a:off x="7362755" y="6017273"/>
            <a:ext cx="2311400" cy="365125"/>
          </a:xfrm>
        </p:spPr>
        <p:txBody>
          <a:bodyPr/>
          <a:lstStyle/>
          <a:p>
            <a:fld id="{B80BBA46-9E30-432C-BEB6-E2E857F79A4B}" type="slidenum">
              <a:rPr lang="ru-RU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2</a:t>
            </a:fld>
            <a:endParaRPr lang="ru-RU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251" y="6153179"/>
            <a:ext cx="1764556" cy="51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Rectangle 3"/>
          <p:cNvSpPr>
            <a:spLocks noChangeArrowheads="1"/>
          </p:cNvSpPr>
          <p:nvPr/>
        </p:nvSpPr>
        <p:spPr bwMode="gray">
          <a:xfrm>
            <a:off x="878436" y="1569494"/>
            <a:ext cx="7717668" cy="4114614"/>
          </a:xfrm>
          <a:prstGeom prst="rect">
            <a:avLst/>
          </a:prstGeom>
          <a:gradFill rotWithShape="1">
            <a:gsLst>
              <a:gs pos="0">
                <a:srgbClr val="00B050">
                  <a:alpha val="81000"/>
                </a:srgbClr>
              </a:gs>
              <a:gs pos="100000">
                <a:srgbClr val="FFFFFF"/>
              </a:gs>
            </a:gsLst>
            <a:lin ang="18900000" scaled="1"/>
          </a:gradFill>
          <a:ln>
            <a:noFill/>
          </a:ln>
          <a:effectLst/>
        </p:spPr>
        <p:txBody>
          <a:bodyPr lIns="36000" tIns="36000" rIns="36000" bIns="36000"/>
          <a:lstStyle>
            <a:lvl1pPr marL="184150" indent="-184150" defTabSz="901700">
              <a:spcBef>
                <a:spcPct val="20000"/>
              </a:spcBef>
              <a:buClr>
                <a:srgbClr val="B80C0D"/>
              </a:buClr>
              <a:buSzPct val="90000"/>
              <a:buFont typeface="Monotype Sorts" pitchFamily="2" charset="2"/>
              <a:buChar char="n"/>
              <a:defRPr kumimoji="1" sz="1600">
                <a:solidFill>
                  <a:srgbClr val="000000"/>
                </a:solidFill>
                <a:latin typeface="BalticaCTT" pitchFamily="2" charset="0"/>
              </a:defRPr>
            </a:lvl1pPr>
            <a:lvl2pPr marL="533400" indent="-257175" defTabSz="901700">
              <a:spcBef>
                <a:spcPct val="20000"/>
              </a:spcBef>
              <a:buClr>
                <a:srgbClr val="B80C0D"/>
              </a:buClr>
              <a:buSzPct val="75000"/>
              <a:buFont typeface="Monotype Sorts" pitchFamily="2" charset="2"/>
              <a:defRPr kumimoji="1" sz="1600">
                <a:solidFill>
                  <a:srgbClr val="000000"/>
                </a:solidFill>
                <a:latin typeface="BalticaCTT" pitchFamily="2" charset="0"/>
              </a:defRPr>
            </a:lvl2pPr>
            <a:lvl3pPr marL="4191000" indent="-292100" defTabSz="901700">
              <a:spcBef>
                <a:spcPct val="20000"/>
              </a:spcBef>
              <a:buClr>
                <a:srgbClr val="B80C0D"/>
              </a:buClr>
              <a:buSzPct val="75000"/>
              <a:buFont typeface="Monotype Sorts" pitchFamily="2" charset="2"/>
              <a:defRPr kumimoji="1" sz="1600" i="1">
                <a:solidFill>
                  <a:srgbClr val="000000"/>
                </a:solidFill>
                <a:latin typeface="BalticaCTT" pitchFamily="2" charset="0"/>
              </a:defRPr>
            </a:lvl3pPr>
            <a:lvl4pPr marL="8267700" indent="-279400" defTabSz="901700">
              <a:spcBef>
                <a:spcPct val="20000"/>
              </a:spcBef>
              <a:buClr>
                <a:srgbClr val="B80C0D"/>
              </a:buClr>
              <a:buSzPct val="75000"/>
              <a:buFont typeface="Monotype Sorts" pitchFamily="2" charset="2"/>
              <a:buChar char="n"/>
              <a:defRPr kumimoji="1" sz="2000" b="1">
                <a:solidFill>
                  <a:srgbClr val="000000"/>
                </a:solidFill>
                <a:latin typeface="BalticaCTT" pitchFamily="2" charset="0"/>
              </a:defRPr>
            </a:lvl4pPr>
            <a:lvl5pPr marL="8750300" indent="-292100" defTabSz="901700">
              <a:spcBef>
                <a:spcPct val="20000"/>
              </a:spcBef>
              <a:buClr>
                <a:srgbClr val="B80C0D"/>
              </a:buClr>
              <a:buSzPct val="75000"/>
              <a:buFont typeface="Monotype Sorts" pitchFamily="2" charset="2"/>
              <a:buChar char="n"/>
              <a:defRPr kumimoji="1" sz="2000">
                <a:solidFill>
                  <a:srgbClr val="000000"/>
                </a:solidFill>
                <a:latin typeface="BalticaCTT" pitchFamily="2" charset="0"/>
              </a:defRPr>
            </a:lvl5pPr>
            <a:lvl6pPr marL="9207500" indent="-292100" defTabSz="901700" fontAlgn="base">
              <a:spcBef>
                <a:spcPct val="20000"/>
              </a:spcBef>
              <a:spcAft>
                <a:spcPct val="0"/>
              </a:spcAft>
              <a:buClr>
                <a:srgbClr val="B80C0D"/>
              </a:buClr>
              <a:buSzPct val="75000"/>
              <a:buFont typeface="Monotype Sorts" pitchFamily="2" charset="2"/>
              <a:buChar char="n"/>
              <a:defRPr kumimoji="1" sz="2000">
                <a:solidFill>
                  <a:srgbClr val="000000"/>
                </a:solidFill>
                <a:latin typeface="BalticaCTT" pitchFamily="2" charset="0"/>
              </a:defRPr>
            </a:lvl6pPr>
            <a:lvl7pPr marL="9664700" indent="-292100" defTabSz="901700" fontAlgn="base">
              <a:spcBef>
                <a:spcPct val="20000"/>
              </a:spcBef>
              <a:spcAft>
                <a:spcPct val="0"/>
              </a:spcAft>
              <a:buClr>
                <a:srgbClr val="B80C0D"/>
              </a:buClr>
              <a:buSzPct val="75000"/>
              <a:buFont typeface="Monotype Sorts" pitchFamily="2" charset="2"/>
              <a:buChar char="n"/>
              <a:defRPr kumimoji="1" sz="2000">
                <a:solidFill>
                  <a:srgbClr val="000000"/>
                </a:solidFill>
                <a:latin typeface="BalticaCTT" pitchFamily="2" charset="0"/>
              </a:defRPr>
            </a:lvl7pPr>
            <a:lvl8pPr marL="10121900" indent="-292100" defTabSz="901700" fontAlgn="base">
              <a:spcBef>
                <a:spcPct val="20000"/>
              </a:spcBef>
              <a:spcAft>
                <a:spcPct val="0"/>
              </a:spcAft>
              <a:buClr>
                <a:srgbClr val="B80C0D"/>
              </a:buClr>
              <a:buSzPct val="75000"/>
              <a:buFont typeface="Monotype Sorts" pitchFamily="2" charset="2"/>
              <a:buChar char="n"/>
              <a:defRPr kumimoji="1" sz="2000">
                <a:solidFill>
                  <a:srgbClr val="000000"/>
                </a:solidFill>
                <a:latin typeface="BalticaCTT" pitchFamily="2" charset="0"/>
              </a:defRPr>
            </a:lvl8pPr>
            <a:lvl9pPr marL="10579100" indent="-292100" defTabSz="901700" fontAlgn="base">
              <a:spcBef>
                <a:spcPct val="20000"/>
              </a:spcBef>
              <a:spcAft>
                <a:spcPct val="0"/>
              </a:spcAft>
              <a:buClr>
                <a:srgbClr val="B80C0D"/>
              </a:buClr>
              <a:buSzPct val="75000"/>
              <a:buFont typeface="Monotype Sorts" pitchFamily="2" charset="2"/>
              <a:buChar char="n"/>
              <a:defRPr kumimoji="1" sz="2000">
                <a:solidFill>
                  <a:srgbClr val="000000"/>
                </a:solidFill>
                <a:latin typeface="BalticaCTT" pitchFamily="2" charset="0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rgbClr val="2533B9"/>
              </a:buClr>
              <a:buSzPct val="150000"/>
              <a:buFont typeface="+mj-lt"/>
              <a:buAutoNum type="arabicPeriod"/>
            </a:pPr>
            <a:endParaRPr lang="ru-RU" sz="800">
              <a:latin typeface="+mn-lt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rgbClr val="2533B9"/>
              </a:buClr>
              <a:buSzPct val="150000"/>
              <a:buFont typeface="+mj-lt"/>
              <a:buAutoNum type="arabicPeriod"/>
            </a:pPr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Активная географическая экспансия 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VD Platinum </a:t>
            </a:r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на материковой части России (прежде всего, в ЦФО)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rgbClr val="2533B9"/>
              </a:buClr>
              <a:buSzPct val="150000"/>
              <a:buFont typeface="+mj-lt"/>
              <a:buAutoNum type="arabicPeriod"/>
            </a:pPr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Внедрение принципиально нового высокопроизводительного и гибко настраиваемого программного обеспечения, что позволит расширить текущую продуктовую линейку розничного кредитования и устранить значимые недостатки текущего ПО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rgbClr val="2533B9"/>
              </a:buClr>
              <a:buSzPct val="150000"/>
              <a:buFont typeface="+mj-lt"/>
              <a:buAutoNum type="arabicPeriod"/>
            </a:pPr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Активное внедрение агентской схемы продаж для продуктов 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VD Platinum </a:t>
            </a:r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(пилотный проект стартовал в 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квартале 2016 г.)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rgbClr val="2533B9"/>
              </a:buClr>
              <a:buSzPct val="150000"/>
              <a:buFont typeface="+mj-lt"/>
              <a:buAutoNum type="arabicPeriod"/>
            </a:pPr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Фокус на дальнейшем повышении эффективности продаж при жестком контроле расходов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rgbClr val="2533B9"/>
              </a:buClr>
              <a:buSzPct val="150000"/>
              <a:buFont typeface="+mj-lt"/>
              <a:buAutoNum type="arabicPeriod"/>
            </a:pPr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Дальнейшее совершенствование системы риск-менеджмента (акцент на сокращении времени принятия решения) на основе полученного опыта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rgbClr val="2533B9"/>
              </a:buClr>
              <a:buSzPct val="150000"/>
              <a:buFont typeface="+mj-lt"/>
              <a:buAutoNum type="arabicPeriod"/>
            </a:pPr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Фокус на подборе квалифицированного персонала – текущее стабильное состояние бизнеса позволяет привлекать в команду наиболее талантливых специалистов</a:t>
            </a:r>
            <a:endParaRPr lang="ru-RU" alt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272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72278" y="804701"/>
            <a:ext cx="8212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defTabSz="227013">
              <a:buClr>
                <a:srgbClr val="17317B"/>
              </a:buClr>
            </a:pPr>
            <a:r>
              <a:rPr lang="ru-RU" sz="12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На 01.07.17 г. компания «Выручай-Деньги» вошла в ТОП-20 крупнейших МФО в России и заняла 9 место по объему портфеля потребительских микрозаймов физлицам</a:t>
            </a:r>
            <a:endParaRPr lang="ru-RU" sz="1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386372" y="335823"/>
            <a:ext cx="9533721" cy="40385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ru-RU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КОНКУРЕНТНАЯ СРЕДА. В ТОП-10 ПО ПОТРЕБИТЕЛЬСКИМ ЗАЙМАМ 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8584443" y="335823"/>
            <a:ext cx="980050" cy="468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404813" indent="-114300" algn="ctr">
              <a:lnSpc>
                <a:spcPct val="150000"/>
              </a:lnSpc>
              <a:spcBef>
                <a:spcPct val="0"/>
              </a:spcBef>
              <a:buClr>
                <a:srgbClr val="17317B"/>
              </a:buClr>
              <a:buFont typeface="Wingdings" pitchFamily="2" charset="2"/>
              <a:buChar char="§"/>
              <a:tabLst>
                <a:tab pos="346075" algn="l"/>
              </a:tabLst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bk object 17"/>
          <p:cNvSpPr/>
          <p:nvPr/>
        </p:nvSpPr>
        <p:spPr>
          <a:xfrm>
            <a:off x="8826209" y="163773"/>
            <a:ext cx="632108" cy="632933"/>
          </a:xfrm>
          <a:custGeom>
            <a:avLst/>
            <a:gdLst/>
            <a:ahLst/>
            <a:cxnLst/>
            <a:rect l="l" t="t" r="r" b="b"/>
            <a:pathLst>
              <a:path w="1191260" h="1217930">
                <a:moveTo>
                  <a:pt x="282929" y="892041"/>
                </a:moveTo>
                <a:lnTo>
                  <a:pt x="183349" y="892759"/>
                </a:lnTo>
                <a:lnTo>
                  <a:pt x="137279" y="911286"/>
                </a:lnTo>
                <a:lnTo>
                  <a:pt x="119735" y="957922"/>
                </a:lnTo>
                <a:lnTo>
                  <a:pt x="119661" y="1135574"/>
                </a:lnTo>
                <a:lnTo>
                  <a:pt x="119728" y="1151997"/>
                </a:lnTo>
                <a:lnTo>
                  <a:pt x="137317" y="1199951"/>
                </a:lnTo>
                <a:lnTo>
                  <a:pt x="181825" y="1217828"/>
                </a:lnTo>
                <a:lnTo>
                  <a:pt x="206728" y="1213171"/>
                </a:lnTo>
                <a:lnTo>
                  <a:pt x="226464" y="1200045"/>
                </a:lnTo>
                <a:lnTo>
                  <a:pt x="239588" y="1179884"/>
                </a:lnTo>
                <a:lnTo>
                  <a:pt x="244652" y="1154125"/>
                </a:lnTo>
                <a:lnTo>
                  <a:pt x="244703" y="1115415"/>
                </a:lnTo>
                <a:lnTo>
                  <a:pt x="734203" y="1115415"/>
                </a:lnTo>
                <a:lnTo>
                  <a:pt x="767466" y="1093394"/>
                </a:lnTo>
                <a:lnTo>
                  <a:pt x="804460" y="1063519"/>
                </a:lnTo>
                <a:lnTo>
                  <a:pt x="816419" y="1051965"/>
                </a:lnTo>
                <a:lnTo>
                  <a:pt x="507414" y="1051965"/>
                </a:lnTo>
                <a:lnTo>
                  <a:pt x="461217" y="1051399"/>
                </a:lnTo>
                <a:lnTo>
                  <a:pt x="418479" y="1045426"/>
                </a:lnTo>
                <a:lnTo>
                  <a:pt x="380499" y="1034690"/>
                </a:lnTo>
                <a:lnTo>
                  <a:pt x="348576" y="1019835"/>
                </a:lnTo>
                <a:lnTo>
                  <a:pt x="378953" y="1019835"/>
                </a:lnTo>
                <a:lnTo>
                  <a:pt x="381254" y="1019784"/>
                </a:lnTo>
                <a:lnTo>
                  <a:pt x="407102" y="1014330"/>
                </a:lnTo>
                <a:lnTo>
                  <a:pt x="427393" y="1001052"/>
                </a:lnTo>
                <a:lnTo>
                  <a:pt x="440682" y="981401"/>
                </a:lnTo>
                <a:lnTo>
                  <a:pt x="445528" y="956830"/>
                </a:lnTo>
                <a:lnTo>
                  <a:pt x="441023" y="931823"/>
                </a:lnTo>
                <a:lnTo>
                  <a:pt x="428120" y="911632"/>
                </a:lnTo>
                <a:lnTo>
                  <a:pt x="408163" y="898035"/>
                </a:lnTo>
                <a:lnTo>
                  <a:pt x="382498" y="892810"/>
                </a:lnTo>
                <a:lnTo>
                  <a:pt x="282929" y="892041"/>
                </a:lnTo>
                <a:close/>
              </a:path>
              <a:path w="1191260" h="1217930">
                <a:moveTo>
                  <a:pt x="734203" y="1115415"/>
                </a:moveTo>
                <a:lnTo>
                  <a:pt x="244703" y="1115415"/>
                </a:lnTo>
                <a:lnTo>
                  <a:pt x="292812" y="1135574"/>
                </a:lnTo>
                <a:lnTo>
                  <a:pt x="340248" y="1151997"/>
                </a:lnTo>
                <a:lnTo>
                  <a:pt x="386965" y="1164605"/>
                </a:lnTo>
                <a:lnTo>
                  <a:pt x="432918" y="1173318"/>
                </a:lnTo>
                <a:lnTo>
                  <a:pt x="478059" y="1178059"/>
                </a:lnTo>
                <a:lnTo>
                  <a:pt x="522342" y="1178748"/>
                </a:lnTo>
                <a:lnTo>
                  <a:pt x="565723" y="1175307"/>
                </a:lnTo>
                <a:lnTo>
                  <a:pt x="608154" y="1167657"/>
                </a:lnTo>
                <a:lnTo>
                  <a:pt x="649590" y="1155719"/>
                </a:lnTo>
                <a:lnTo>
                  <a:pt x="689985" y="1139415"/>
                </a:lnTo>
                <a:lnTo>
                  <a:pt x="729292" y="1118666"/>
                </a:lnTo>
                <a:lnTo>
                  <a:pt x="734203" y="1115415"/>
                </a:lnTo>
                <a:close/>
              </a:path>
              <a:path w="1191260" h="1217930">
                <a:moveTo>
                  <a:pt x="939277" y="485546"/>
                </a:moveTo>
                <a:lnTo>
                  <a:pt x="794905" y="485546"/>
                </a:lnTo>
                <a:lnTo>
                  <a:pt x="816383" y="518917"/>
                </a:lnTo>
                <a:lnTo>
                  <a:pt x="833713" y="556348"/>
                </a:lnTo>
                <a:lnTo>
                  <a:pt x="846541" y="597081"/>
                </a:lnTo>
                <a:lnTo>
                  <a:pt x="854515" y="640363"/>
                </a:lnTo>
                <a:lnTo>
                  <a:pt x="857283" y="685436"/>
                </a:lnTo>
                <a:lnTo>
                  <a:pt x="854493" y="731546"/>
                </a:lnTo>
                <a:lnTo>
                  <a:pt x="845790" y="777935"/>
                </a:lnTo>
                <a:lnTo>
                  <a:pt x="830824" y="823849"/>
                </a:lnTo>
                <a:lnTo>
                  <a:pt x="809242" y="868531"/>
                </a:lnTo>
                <a:lnTo>
                  <a:pt x="780636" y="911286"/>
                </a:lnTo>
                <a:lnTo>
                  <a:pt x="744816" y="951179"/>
                </a:lnTo>
                <a:lnTo>
                  <a:pt x="700811" y="987297"/>
                </a:lnTo>
                <a:lnTo>
                  <a:pt x="653769" y="1014791"/>
                </a:lnTo>
                <a:lnTo>
                  <a:pt x="604989" y="1034304"/>
                </a:lnTo>
                <a:lnTo>
                  <a:pt x="555771" y="1046481"/>
                </a:lnTo>
                <a:lnTo>
                  <a:pt x="507414" y="1051965"/>
                </a:lnTo>
                <a:lnTo>
                  <a:pt x="816419" y="1051965"/>
                </a:lnTo>
                <a:lnTo>
                  <a:pt x="874725" y="989647"/>
                </a:lnTo>
                <a:lnTo>
                  <a:pt x="905061" y="948942"/>
                </a:lnTo>
                <a:lnTo>
                  <a:pt x="930502" y="907751"/>
                </a:lnTo>
                <a:lnTo>
                  <a:pt x="951139" y="866112"/>
                </a:lnTo>
                <a:lnTo>
                  <a:pt x="967066" y="824065"/>
                </a:lnTo>
                <a:lnTo>
                  <a:pt x="978375" y="781649"/>
                </a:lnTo>
                <a:lnTo>
                  <a:pt x="985157" y="738903"/>
                </a:lnTo>
                <a:lnTo>
                  <a:pt x="987505" y="695866"/>
                </a:lnTo>
                <a:lnTo>
                  <a:pt x="985513" y="652577"/>
                </a:lnTo>
                <a:lnTo>
                  <a:pt x="979271" y="609076"/>
                </a:lnTo>
                <a:lnTo>
                  <a:pt x="968873" y="565401"/>
                </a:lnTo>
                <a:lnTo>
                  <a:pt x="954411" y="521592"/>
                </a:lnTo>
                <a:lnTo>
                  <a:pt x="939277" y="485546"/>
                </a:lnTo>
                <a:close/>
              </a:path>
              <a:path w="1191260" h="1217930">
                <a:moveTo>
                  <a:pt x="378953" y="1019835"/>
                </a:moveTo>
                <a:lnTo>
                  <a:pt x="348576" y="1019835"/>
                </a:lnTo>
                <a:lnTo>
                  <a:pt x="373615" y="1019953"/>
                </a:lnTo>
                <a:lnTo>
                  <a:pt x="378953" y="1019835"/>
                </a:lnTo>
                <a:close/>
              </a:path>
              <a:path w="1191260" h="1217930">
                <a:moveTo>
                  <a:pt x="510184" y="197508"/>
                </a:moveTo>
                <a:lnTo>
                  <a:pt x="459978" y="198211"/>
                </a:lnTo>
                <a:lnTo>
                  <a:pt x="409498" y="203911"/>
                </a:lnTo>
                <a:lnTo>
                  <a:pt x="362551" y="214070"/>
                </a:lnTo>
                <a:lnTo>
                  <a:pt x="317060" y="229005"/>
                </a:lnTo>
                <a:lnTo>
                  <a:pt x="273354" y="248416"/>
                </a:lnTo>
                <a:lnTo>
                  <a:pt x="231765" y="272002"/>
                </a:lnTo>
                <a:lnTo>
                  <a:pt x="192621" y="299462"/>
                </a:lnTo>
                <a:lnTo>
                  <a:pt x="156252" y="330496"/>
                </a:lnTo>
                <a:lnTo>
                  <a:pt x="122990" y="364804"/>
                </a:lnTo>
                <a:lnTo>
                  <a:pt x="93164" y="402083"/>
                </a:lnTo>
                <a:lnTo>
                  <a:pt x="67104" y="442035"/>
                </a:lnTo>
                <a:lnTo>
                  <a:pt x="45140" y="484358"/>
                </a:lnTo>
                <a:lnTo>
                  <a:pt x="27602" y="528752"/>
                </a:lnTo>
                <a:lnTo>
                  <a:pt x="14820" y="574916"/>
                </a:lnTo>
                <a:lnTo>
                  <a:pt x="6648" y="622352"/>
                </a:lnTo>
                <a:lnTo>
                  <a:pt x="3390" y="646259"/>
                </a:lnTo>
                <a:lnTo>
                  <a:pt x="0" y="670140"/>
                </a:lnTo>
                <a:lnTo>
                  <a:pt x="0" y="710996"/>
                </a:lnTo>
                <a:lnTo>
                  <a:pt x="7543" y="762787"/>
                </a:lnTo>
                <a:lnTo>
                  <a:pt x="15854" y="788093"/>
                </a:lnTo>
                <a:lnTo>
                  <a:pt x="31345" y="806816"/>
                </a:lnTo>
                <a:lnTo>
                  <a:pt x="52344" y="817603"/>
                </a:lnTo>
                <a:lnTo>
                  <a:pt x="77177" y="819099"/>
                </a:lnTo>
                <a:lnTo>
                  <a:pt x="101923" y="810495"/>
                </a:lnTo>
                <a:lnTo>
                  <a:pt x="120334" y="793654"/>
                </a:lnTo>
                <a:lnTo>
                  <a:pt x="130650" y="770746"/>
                </a:lnTo>
                <a:lnTo>
                  <a:pt x="131114" y="743940"/>
                </a:lnTo>
                <a:lnTo>
                  <a:pt x="126132" y="699607"/>
                </a:lnTo>
                <a:lnTo>
                  <a:pt x="127111" y="655824"/>
                </a:lnTo>
                <a:lnTo>
                  <a:pt x="133818" y="612627"/>
                </a:lnTo>
                <a:lnTo>
                  <a:pt x="146024" y="570052"/>
                </a:lnTo>
                <a:lnTo>
                  <a:pt x="164641" y="526213"/>
                </a:lnTo>
                <a:lnTo>
                  <a:pt x="175547" y="503549"/>
                </a:lnTo>
                <a:lnTo>
                  <a:pt x="186905" y="479488"/>
                </a:lnTo>
                <a:lnTo>
                  <a:pt x="367263" y="479488"/>
                </a:lnTo>
                <a:lnTo>
                  <a:pt x="278904" y="391109"/>
                </a:lnTo>
                <a:lnTo>
                  <a:pt x="279400" y="390664"/>
                </a:lnTo>
                <a:lnTo>
                  <a:pt x="341148" y="354187"/>
                </a:lnTo>
                <a:lnTo>
                  <a:pt x="385795" y="337239"/>
                </a:lnTo>
                <a:lnTo>
                  <a:pt x="431509" y="326486"/>
                </a:lnTo>
                <a:lnTo>
                  <a:pt x="478274" y="321763"/>
                </a:lnTo>
                <a:lnTo>
                  <a:pt x="632271" y="321763"/>
                </a:lnTo>
                <a:lnTo>
                  <a:pt x="632872" y="321490"/>
                </a:lnTo>
                <a:lnTo>
                  <a:pt x="646099" y="307897"/>
                </a:lnTo>
                <a:lnTo>
                  <a:pt x="654183" y="290034"/>
                </a:lnTo>
                <a:lnTo>
                  <a:pt x="656704" y="269074"/>
                </a:lnTo>
                <a:lnTo>
                  <a:pt x="653170" y="249535"/>
                </a:lnTo>
                <a:lnTo>
                  <a:pt x="643750" y="232786"/>
                </a:lnTo>
                <a:lnTo>
                  <a:pt x="629100" y="219849"/>
                </a:lnTo>
                <a:lnTo>
                  <a:pt x="609879" y="211747"/>
                </a:lnTo>
                <a:lnTo>
                  <a:pt x="560142" y="201966"/>
                </a:lnTo>
                <a:lnTo>
                  <a:pt x="510184" y="197508"/>
                </a:lnTo>
                <a:close/>
              </a:path>
              <a:path w="1191260" h="1217930">
                <a:moveTo>
                  <a:pt x="367263" y="479488"/>
                </a:moveTo>
                <a:lnTo>
                  <a:pt x="186905" y="479488"/>
                </a:lnTo>
                <a:lnTo>
                  <a:pt x="494042" y="786752"/>
                </a:lnTo>
                <a:lnTo>
                  <a:pt x="670333" y="610260"/>
                </a:lnTo>
                <a:lnTo>
                  <a:pt x="498005" y="610260"/>
                </a:lnTo>
                <a:lnTo>
                  <a:pt x="367263" y="479488"/>
                </a:lnTo>
                <a:close/>
              </a:path>
              <a:path w="1191260" h="1217930">
                <a:moveTo>
                  <a:pt x="1129892" y="0"/>
                </a:moveTo>
                <a:lnTo>
                  <a:pt x="1079207" y="23825"/>
                </a:lnTo>
                <a:lnTo>
                  <a:pt x="722579" y="380441"/>
                </a:lnTo>
                <a:lnTo>
                  <a:pt x="503618" y="599643"/>
                </a:lnTo>
                <a:lnTo>
                  <a:pt x="500380" y="606717"/>
                </a:lnTo>
                <a:lnTo>
                  <a:pt x="498005" y="610260"/>
                </a:lnTo>
                <a:lnTo>
                  <a:pt x="670333" y="610260"/>
                </a:lnTo>
                <a:lnTo>
                  <a:pt x="794905" y="485546"/>
                </a:lnTo>
                <a:lnTo>
                  <a:pt x="939277" y="485546"/>
                </a:lnTo>
                <a:lnTo>
                  <a:pt x="935978" y="477688"/>
                </a:lnTo>
                <a:lnTo>
                  <a:pt x="913664" y="433727"/>
                </a:lnTo>
                <a:lnTo>
                  <a:pt x="887564" y="389750"/>
                </a:lnTo>
                <a:lnTo>
                  <a:pt x="892047" y="385978"/>
                </a:lnTo>
                <a:lnTo>
                  <a:pt x="950214" y="329641"/>
                </a:lnTo>
                <a:lnTo>
                  <a:pt x="1160868" y="118859"/>
                </a:lnTo>
                <a:lnTo>
                  <a:pt x="1189150" y="76721"/>
                </a:lnTo>
                <a:lnTo>
                  <a:pt x="1190744" y="58686"/>
                </a:lnTo>
                <a:lnTo>
                  <a:pt x="1186496" y="41013"/>
                </a:lnTo>
                <a:lnTo>
                  <a:pt x="1176604" y="24676"/>
                </a:lnTo>
                <a:lnTo>
                  <a:pt x="1154586" y="6294"/>
                </a:lnTo>
                <a:lnTo>
                  <a:pt x="1129892" y="0"/>
                </a:lnTo>
                <a:close/>
              </a:path>
              <a:path w="1191260" h="1217930">
                <a:moveTo>
                  <a:pt x="632271" y="321763"/>
                </a:moveTo>
                <a:lnTo>
                  <a:pt x="478274" y="321763"/>
                </a:lnTo>
                <a:lnTo>
                  <a:pt x="526073" y="322903"/>
                </a:lnTo>
                <a:lnTo>
                  <a:pt x="584826" y="331232"/>
                </a:lnTo>
                <a:lnTo>
                  <a:pt x="595025" y="331820"/>
                </a:lnTo>
                <a:lnTo>
                  <a:pt x="605164" y="331344"/>
                </a:lnTo>
                <a:lnTo>
                  <a:pt x="614921" y="329641"/>
                </a:lnTo>
                <a:lnTo>
                  <a:pt x="632271" y="321763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2044158" y="6460997"/>
            <a:ext cx="3109074" cy="0"/>
          </a:xfrm>
          <a:prstGeom prst="line">
            <a:avLst/>
          </a:prstGeom>
          <a:ln w="476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Выручай День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01" y="5984279"/>
            <a:ext cx="142875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Номер слайда 52"/>
          <p:cNvSpPr>
            <a:spLocks noGrp="1"/>
          </p:cNvSpPr>
          <p:nvPr>
            <p:ph type="sldNum" sz="quarter" idx="12"/>
          </p:nvPr>
        </p:nvSpPr>
        <p:spPr>
          <a:xfrm>
            <a:off x="7253093" y="5984279"/>
            <a:ext cx="2311400" cy="365125"/>
          </a:xfrm>
        </p:spPr>
        <p:txBody>
          <a:bodyPr/>
          <a:lstStyle/>
          <a:p>
            <a:fld id="{B80BBA46-9E30-432C-BEB6-E2E857F79A4B}" type="slidenum">
              <a:rPr lang="ru-RU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3</a:t>
            </a:fld>
            <a:endParaRPr lang="ru-RU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942058"/>
              </p:ext>
            </p:extLst>
          </p:nvPr>
        </p:nvGraphicFramePr>
        <p:xfrm>
          <a:off x="399849" y="2390949"/>
          <a:ext cx="4531631" cy="3285309"/>
        </p:xfrm>
        <a:graphic>
          <a:graphicData uri="http://schemas.openxmlformats.org/drawingml/2006/table">
            <a:tbl>
              <a:tblPr/>
              <a:tblGrid>
                <a:gridCol w="232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41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3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25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36293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</a:rPr>
                        <a:t>№</a:t>
                      </a:r>
                      <a:endParaRPr lang="ru-RU" sz="1200" dirty="0">
                        <a:effectLst/>
                      </a:endParaRPr>
                    </a:p>
                  </a:txBody>
                  <a:tcPr marL="6429" marR="6429" marT="6429" marB="6429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</a:rPr>
                        <a:t>Наименование МФО</a:t>
                      </a:r>
                      <a:endParaRPr lang="ru-RU" sz="1200" dirty="0">
                        <a:effectLst/>
                      </a:endParaRPr>
                    </a:p>
                  </a:txBody>
                  <a:tcPr marL="6429" marR="6429" marT="6429" marB="6429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</a:rPr>
                        <a:t>Объем портфеля потреб.</a:t>
                      </a:r>
                      <a:r>
                        <a:rPr lang="ru-RU" sz="1200" b="1" baseline="0" dirty="0">
                          <a:effectLst/>
                        </a:rPr>
                        <a:t> займов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429" marR="6429" marT="6429" marB="6429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</a:rPr>
                        <a:t>Темп прироста,</a:t>
                      </a:r>
                    </a:p>
                    <a:p>
                      <a:pPr algn="ctr"/>
                      <a:r>
                        <a:rPr lang="ru-RU" sz="1200" b="1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</a:endParaRPr>
                    </a:p>
                  </a:txBody>
                  <a:tcPr marL="6429" marR="6429" marT="6429" marB="6429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51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effectLst/>
                        </a:rPr>
                        <a:t>На </a:t>
                      </a:r>
                      <a:r>
                        <a:rPr lang="ru-RU" sz="1200" b="1" dirty="0">
                          <a:effectLst/>
                        </a:rPr>
                        <a:t>01.07.2017</a:t>
                      </a:r>
                      <a:r>
                        <a:rPr lang="ru-RU" sz="1200" b="0" dirty="0">
                          <a:effectLst/>
                        </a:rPr>
                        <a:t>,</a:t>
                      </a:r>
                    </a:p>
                    <a:p>
                      <a:pPr algn="ctr"/>
                      <a:r>
                        <a:rPr lang="ru-RU" sz="1200" b="0" dirty="0">
                          <a:effectLst/>
                        </a:rPr>
                        <a:t>млн руб.</a:t>
                      </a:r>
                    </a:p>
                  </a:txBody>
                  <a:tcPr marL="6429" marR="6429" marT="6429" marB="6429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effectLst/>
                        </a:rPr>
                        <a:t>На </a:t>
                      </a:r>
                      <a:r>
                        <a:rPr lang="ru-RU" sz="1200" b="1" dirty="0">
                          <a:effectLst/>
                        </a:rPr>
                        <a:t>01.07.2016</a:t>
                      </a:r>
                      <a:r>
                        <a:rPr lang="ru-RU" sz="1200" b="0" dirty="0">
                          <a:effectLst/>
                        </a:rPr>
                        <a:t>, млн руб.</a:t>
                      </a:r>
                    </a:p>
                  </a:txBody>
                  <a:tcPr marL="6429" marR="6429" marT="6429" marB="6429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6293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 1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u="none" dirty="0">
                          <a:solidFill>
                            <a:schemeClr val="tx1"/>
                          </a:solidFill>
                          <a:effectLst/>
                        </a:rPr>
                        <a:t> ОТП Финанс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17 374.3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 9 963.8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74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5687"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 2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dirty="0">
                          <a:solidFill>
                            <a:schemeClr val="tx1"/>
                          </a:solidFill>
                          <a:effectLst/>
                        </a:rPr>
                        <a:t> МигКредит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 2 672.6</a:t>
                      </a:r>
                      <a:endParaRPr lang="ru-RU" sz="1100" dirty="0">
                        <a:effectLst/>
                      </a:endParaRP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 1 600.2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67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1426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 3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u="none" dirty="0">
                          <a:solidFill>
                            <a:schemeClr val="tx1"/>
                          </a:solidFill>
                          <a:effectLst/>
                        </a:rPr>
                        <a:t> Столичный Залоговый Дом</a:t>
                      </a:r>
                    </a:p>
                    <a:p>
                      <a:r>
                        <a:rPr lang="ru-RU" sz="1100" u="none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100" u="none" dirty="0" err="1">
                          <a:solidFill>
                            <a:schemeClr val="tx1"/>
                          </a:solidFill>
                          <a:effectLst/>
                        </a:rPr>
                        <a:t>CarMoney</a:t>
                      </a:r>
                      <a:r>
                        <a:rPr lang="en-US" sz="1100" u="none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1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1 024.2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 102.8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896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4576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 4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u="non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u="none" dirty="0" err="1">
                          <a:solidFill>
                            <a:schemeClr val="tx1"/>
                          </a:solidFill>
                          <a:effectLst/>
                        </a:rPr>
                        <a:t>MoneyMan</a:t>
                      </a:r>
                      <a:endParaRPr lang="ru-RU" sz="11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 725.0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112.0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547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4203"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 5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u="none" dirty="0">
                          <a:solidFill>
                            <a:schemeClr val="tx1"/>
                          </a:solidFill>
                          <a:effectLst/>
                        </a:rPr>
                        <a:t> Инвест-проект (БМ-Инвест)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 622.8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 219.9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183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6293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 6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u="none" dirty="0">
                          <a:solidFill>
                            <a:schemeClr val="tx1"/>
                          </a:solidFill>
                          <a:effectLst/>
                        </a:rPr>
                        <a:t> Лига Денег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 553.9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 362.9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ВиваДеньги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513.7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480.3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0318"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 8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u="none" dirty="0">
                          <a:solidFill>
                            <a:schemeClr val="tx1"/>
                          </a:solidFill>
                          <a:effectLst/>
                        </a:rPr>
                        <a:t>Саммит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 511.3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 393.0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30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9150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</a:rPr>
                        <a:t> 9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u="none" dirty="0">
                          <a:solidFill>
                            <a:srgbClr val="00B050"/>
                          </a:solidFill>
                          <a:effectLst/>
                        </a:rPr>
                        <a:t>Выручай Деньги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</a:rPr>
                        <a:t> 409.1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</a:rPr>
                        <a:t> 248.2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</a:rPr>
                        <a:t>65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74576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 10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u="none" dirty="0">
                          <a:solidFill>
                            <a:schemeClr val="tx1"/>
                          </a:solidFill>
                          <a:effectLst/>
                        </a:rPr>
                        <a:t> Конга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 255.0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 0.0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-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5138">
                <a:tc gridSpan="5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" dirty="0">
                        <a:effectLst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000" b="1" dirty="0"/>
                        <a:t>Источник:</a:t>
                      </a:r>
                      <a:r>
                        <a:rPr lang="ru-RU" sz="1000" dirty="0"/>
                        <a:t> RAEX (Эксперт РА)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300" u="none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300">
                        <a:effectLst/>
                      </a:endParaRP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300">
                        <a:effectLst/>
                      </a:endParaRP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300">
                        <a:effectLst/>
                      </a:endParaRP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408501" y="1289116"/>
            <a:ext cx="2049691" cy="89255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sz="1300" b="1" dirty="0"/>
              <a:t>ТОП-10 МФО в России </a:t>
            </a:r>
            <a:r>
              <a:rPr lang="ru-RU" sz="1300" dirty="0"/>
              <a:t>по объему портфеля потре-бительских микрозаймов ФЛ на 01.07.2017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765601" y="1293109"/>
            <a:ext cx="2147270" cy="69249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sz="1300" b="1" dirty="0"/>
              <a:t>ТОП-20 крупнейших МФО в России </a:t>
            </a:r>
            <a:r>
              <a:rPr lang="ru-RU" sz="1300" dirty="0"/>
              <a:t>по объему порт-феля займов на 01.07.2017</a:t>
            </a:r>
          </a:p>
        </p:txBody>
      </p:sp>
      <p:sp>
        <p:nvSpPr>
          <p:cNvPr id="8" name="Стрелка вправо 7"/>
          <p:cNvSpPr/>
          <p:nvPr/>
        </p:nvSpPr>
        <p:spPr bwMode="auto">
          <a:xfrm>
            <a:off x="4936459" y="1259242"/>
            <a:ext cx="247162" cy="19363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404813" indent="-114300" algn="ctr">
              <a:lnSpc>
                <a:spcPct val="150000"/>
              </a:lnSpc>
              <a:spcBef>
                <a:spcPct val="0"/>
              </a:spcBef>
              <a:buClr>
                <a:srgbClr val="17317B"/>
              </a:buClr>
              <a:buFont typeface="Wingdings" pitchFamily="2" charset="2"/>
              <a:buChar char="§"/>
              <a:tabLst>
                <a:tab pos="346075" algn="l"/>
              </a:tabLst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трелка вправо 20"/>
          <p:cNvSpPr/>
          <p:nvPr/>
        </p:nvSpPr>
        <p:spPr bwMode="auto">
          <a:xfrm rot="5400000">
            <a:off x="2308641" y="2182169"/>
            <a:ext cx="187277" cy="23028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404813" indent="-114300" algn="ctr">
              <a:lnSpc>
                <a:spcPct val="150000"/>
              </a:lnSpc>
              <a:spcBef>
                <a:spcPct val="0"/>
              </a:spcBef>
              <a:buClr>
                <a:srgbClr val="17317B"/>
              </a:buClr>
              <a:buFont typeface="Wingdings" pitchFamily="2" charset="2"/>
              <a:buChar char="§"/>
              <a:tabLst>
                <a:tab pos="346075" algn="l"/>
              </a:tabLst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Таблица 12">
            <a:extLst>
              <a:ext uri="{FF2B5EF4-FFF2-40B4-BE49-F238E27FC236}">
                <a16:creationId xmlns:a16="http://schemas.microsoft.com/office/drawing/2014/main" xmlns="" id="{0A8CBDDC-5FF8-42A8-944A-4802DABC74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848840"/>
              </p:ext>
            </p:extLst>
          </p:nvPr>
        </p:nvGraphicFramePr>
        <p:xfrm>
          <a:off x="5300992" y="1289115"/>
          <a:ext cx="4490480" cy="5171877"/>
        </p:xfrm>
        <a:graphic>
          <a:graphicData uri="http://schemas.openxmlformats.org/drawingml/2006/table">
            <a:tbl>
              <a:tblPr/>
              <a:tblGrid>
                <a:gridCol w="3488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909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06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82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800" b="1" dirty="0">
                          <a:effectLst/>
                          <a:latin typeface="+mn-lt"/>
                        </a:rPr>
                        <a:t>№</a:t>
                      </a:r>
                      <a:endParaRPr lang="ru-RU" sz="800" dirty="0">
                        <a:effectLst/>
                        <a:latin typeface="+mn-lt"/>
                      </a:endParaRPr>
                    </a:p>
                  </a:txBody>
                  <a:tcPr marL="6429" marR="6429" marT="6429" marB="6429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800" b="1" dirty="0">
                          <a:effectLst/>
                          <a:latin typeface="+mn-lt"/>
                        </a:rPr>
                        <a:t>ТОП-20 МФО в России</a:t>
                      </a:r>
                      <a:endParaRPr lang="ru-RU" sz="800" dirty="0">
                        <a:effectLst/>
                        <a:latin typeface="+mn-lt"/>
                      </a:endParaRPr>
                    </a:p>
                  </a:txBody>
                  <a:tcPr marL="6429" marR="6429" marT="6429" marB="6429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800" b="1" dirty="0">
                          <a:effectLst/>
                          <a:latin typeface="+mn-lt"/>
                        </a:rPr>
                        <a:t>Размер портфеля,</a:t>
                      </a:r>
                      <a:r>
                        <a:rPr lang="ru-RU" sz="800" b="1" baseline="0" dirty="0">
                          <a:effectLst/>
                          <a:latin typeface="+mn-lt"/>
                        </a:rPr>
                        <a:t> млн руб.</a:t>
                      </a:r>
                      <a:endParaRPr lang="ru-RU" sz="800" dirty="0">
                        <a:effectLst/>
                        <a:latin typeface="+mn-lt"/>
                      </a:endParaRPr>
                    </a:p>
                  </a:txBody>
                  <a:tcPr marL="6429" marR="6429" marT="6429" marB="6429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50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000">
                          <a:effectLst/>
                          <a:latin typeface="+mn-lt"/>
                        </a:rPr>
                        <a:t> 1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000" dirty="0">
                          <a:effectLst/>
                          <a:latin typeface="+mn-lt"/>
                        </a:rPr>
                        <a:t>ОТП Финанс</a:t>
                      </a:r>
                    </a:p>
                  </a:txBody>
                  <a:tcPr marL="15290" marR="1529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24 265.9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50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000">
                          <a:effectLst/>
                          <a:latin typeface="+mn-lt"/>
                        </a:rPr>
                        <a:t> 2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000">
                          <a:effectLst/>
                          <a:latin typeface="+mn-lt"/>
                        </a:rPr>
                        <a:t>Домашние Деньги</a:t>
                      </a:r>
                    </a:p>
                  </a:txBody>
                  <a:tcPr marL="15290" marR="1529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7 760.5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50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000">
                          <a:effectLst/>
                          <a:latin typeface="+mn-lt"/>
                        </a:rPr>
                        <a:t> 3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000">
                          <a:effectLst/>
                          <a:latin typeface="+mn-lt"/>
                        </a:rPr>
                        <a:t>МигКредит</a:t>
                      </a:r>
                    </a:p>
                  </a:txBody>
                  <a:tcPr marL="15290" marR="1529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3 833.4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50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000">
                          <a:effectLst/>
                          <a:latin typeface="+mn-lt"/>
                        </a:rPr>
                        <a:t> 4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000" dirty="0">
                          <a:effectLst/>
                          <a:latin typeface="+mn-lt"/>
                        </a:rPr>
                        <a:t>ГК </a:t>
                      </a:r>
                      <a:r>
                        <a:rPr lang="en-US" sz="1000" dirty="0" err="1">
                          <a:effectLst/>
                          <a:latin typeface="+mn-lt"/>
                        </a:rPr>
                        <a:t>MoneyMan</a:t>
                      </a:r>
                      <a:endParaRPr lang="ru-RU" sz="1000" dirty="0">
                        <a:effectLst/>
                        <a:latin typeface="+mn-lt"/>
                      </a:endParaRPr>
                    </a:p>
                  </a:txBody>
                  <a:tcPr marL="15290" marR="1529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1 715.9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50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000" dirty="0">
                          <a:effectLst/>
                          <a:latin typeface="+mn-lt"/>
                        </a:rPr>
                        <a:t> 5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000" dirty="0">
                          <a:effectLst/>
                          <a:latin typeface="+mn-lt"/>
                        </a:rPr>
                        <a:t>ГК «</a:t>
                      </a:r>
                      <a:r>
                        <a:rPr lang="en-US" sz="1000" dirty="0" err="1">
                          <a:effectLst/>
                          <a:latin typeface="+mn-lt"/>
                        </a:rPr>
                        <a:t>Equanta</a:t>
                      </a:r>
                      <a:r>
                        <a:rPr lang="ru-RU" sz="1000" dirty="0">
                          <a:effectLst/>
                          <a:latin typeface="+mn-lt"/>
                        </a:rPr>
                        <a:t>»</a:t>
                      </a:r>
                      <a:r>
                        <a:rPr lang="en-US" sz="100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+mn-lt"/>
                        </a:rPr>
                        <a:t>(ранее – «Быстроденьги»)</a:t>
                      </a:r>
                    </a:p>
                  </a:txBody>
                  <a:tcPr marL="15290" marR="1529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1 670.7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6590226"/>
                  </a:ext>
                </a:extLst>
              </a:tr>
              <a:tr h="2150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000" dirty="0">
                          <a:effectLst/>
                          <a:latin typeface="+mn-lt"/>
                        </a:rPr>
                        <a:t> 6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000" dirty="0">
                          <a:effectLst/>
                          <a:latin typeface="+mn-lt"/>
                        </a:rPr>
                        <a:t>ГК «СМСФИНАНС»</a:t>
                      </a:r>
                    </a:p>
                  </a:txBody>
                  <a:tcPr marL="15290" marR="1529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1 604.2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50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ru-RU" sz="1000" u="non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000" dirty="0">
                          <a:effectLst/>
                          <a:latin typeface="+mn-lt"/>
                        </a:rPr>
                        <a:t>Е заем</a:t>
                      </a:r>
                    </a:p>
                  </a:txBody>
                  <a:tcPr marL="15290" marR="1529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1 387.9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50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000" dirty="0">
                          <a:effectLst/>
                          <a:latin typeface="+mn-lt"/>
                        </a:rPr>
                        <a:t> 8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000" dirty="0">
                          <a:effectLst/>
                          <a:latin typeface="+mn-lt"/>
                        </a:rPr>
                        <a:t>КредитехРус</a:t>
                      </a:r>
                    </a:p>
                  </a:txBody>
                  <a:tcPr marL="15290" marR="1529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1 155.0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50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000" dirty="0">
                          <a:effectLst/>
                          <a:latin typeface="+mn-lt"/>
                        </a:rPr>
                        <a:t> 9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000" dirty="0">
                          <a:effectLst/>
                          <a:latin typeface="+mn-lt"/>
                        </a:rPr>
                        <a:t>ВиваДеньги (Центр финансовой поддержки)</a:t>
                      </a:r>
                      <a:endParaRPr lang="en-US" sz="1000" dirty="0">
                        <a:effectLst/>
                        <a:latin typeface="+mn-lt"/>
                      </a:endParaRPr>
                    </a:p>
                  </a:txBody>
                  <a:tcPr marL="15290" marR="1529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1 045.5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50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000" dirty="0">
                          <a:effectLst/>
                          <a:latin typeface="+mn-lt"/>
                        </a:rPr>
                        <a:t> 10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000" dirty="0">
                          <a:effectLst/>
                          <a:latin typeface="+mn-lt"/>
                        </a:rPr>
                        <a:t>Столичный Залоговый Дом (</a:t>
                      </a:r>
                      <a:r>
                        <a:rPr lang="en-US" sz="1000" dirty="0" err="1">
                          <a:effectLst/>
                          <a:latin typeface="+mn-lt"/>
                        </a:rPr>
                        <a:t>CarMoney</a:t>
                      </a:r>
                      <a:r>
                        <a:rPr lang="en-US" sz="1000" dirty="0">
                          <a:effectLst/>
                          <a:latin typeface="+mn-lt"/>
                        </a:rPr>
                        <a:t>)</a:t>
                      </a:r>
                      <a:endParaRPr lang="ru-RU" sz="1000" dirty="0">
                        <a:effectLst/>
                        <a:latin typeface="+mn-lt"/>
                      </a:endParaRPr>
                    </a:p>
                  </a:txBody>
                  <a:tcPr marL="15290" marR="1529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946.0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50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000" dirty="0">
                          <a:effectLst/>
                          <a:latin typeface="+mn-lt"/>
                        </a:rPr>
                        <a:t> 11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000" dirty="0">
                          <a:effectLst/>
                          <a:latin typeface="+mn-lt"/>
                        </a:rPr>
                        <a:t>Займер</a:t>
                      </a:r>
                    </a:p>
                  </a:txBody>
                  <a:tcPr marL="15290" marR="1529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824.0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50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000" dirty="0">
                          <a:effectLst/>
                          <a:latin typeface="+mn-lt"/>
                        </a:rPr>
                        <a:t> 12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000" dirty="0">
                          <a:effectLst/>
                          <a:latin typeface="+mn-lt"/>
                        </a:rPr>
                        <a:t>Лига Денег</a:t>
                      </a:r>
                    </a:p>
                  </a:txBody>
                  <a:tcPr marL="15290" marR="1529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768.5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50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000">
                          <a:effectLst/>
                          <a:latin typeface="+mn-lt"/>
                        </a:rPr>
                        <a:t> 13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000" dirty="0">
                          <a:effectLst/>
                          <a:latin typeface="+mn-lt"/>
                        </a:rPr>
                        <a:t>СРОЧНОДЕНЬГИ</a:t>
                      </a:r>
                      <a:endParaRPr lang="en-US" sz="1000" dirty="0">
                        <a:effectLst/>
                        <a:latin typeface="+mn-lt"/>
                      </a:endParaRPr>
                    </a:p>
                  </a:txBody>
                  <a:tcPr marL="15290" marR="1529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758.6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50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000" dirty="0">
                          <a:effectLst/>
                          <a:latin typeface="+mn-lt"/>
                        </a:rPr>
                        <a:t> 14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000" dirty="0">
                          <a:effectLst/>
                          <a:latin typeface="+mn-lt"/>
                        </a:rPr>
                        <a:t>МКК «Удмуртский фонд развития предпринимательства»</a:t>
                      </a:r>
                    </a:p>
                  </a:txBody>
                  <a:tcPr marL="15290" marR="1529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750.7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73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15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 «Фонд поддержки предпринимательства Республики Татарстан»</a:t>
                      </a:r>
                    </a:p>
                  </a:txBody>
                  <a:tcPr marL="15290" marR="1529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732.5</a:t>
                      </a:r>
                      <a:endParaRPr lang="en-US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173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000" dirty="0">
                          <a:effectLst/>
                          <a:latin typeface="+mn-lt"/>
                        </a:rPr>
                        <a:t> 16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АНО «МФК «Ростовское региональное агентство поддержки предпринимательства»</a:t>
                      </a:r>
                    </a:p>
                  </a:txBody>
                  <a:tcPr marL="15290" marR="1529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679.9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50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17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000" dirty="0">
                          <a:effectLst/>
                          <a:latin typeface="+mn-lt"/>
                        </a:rPr>
                        <a:t>Инвест-проект (БМ-Инвест)</a:t>
                      </a:r>
                    </a:p>
                  </a:txBody>
                  <a:tcPr marL="15290" marR="1529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665.1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50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ru-RU" sz="10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18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0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Выручай Деньги</a:t>
                      </a:r>
                    </a:p>
                  </a:txBody>
                  <a:tcPr marL="15290" marR="1529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900" b="1" i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633.8</a:t>
                      </a:r>
                      <a:endParaRPr lang="en-US" sz="6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50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19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Саммит (Центр Займов)</a:t>
                      </a:r>
                    </a:p>
                  </a:txBody>
                  <a:tcPr marL="15290" marR="1529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613.2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173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</a:t>
                      </a: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000" dirty="0">
                          <a:effectLst/>
                          <a:latin typeface="+mn-lt"/>
                        </a:rPr>
                        <a:t>Фонд «Югорская региональная микрокредитная компания»</a:t>
                      </a:r>
                    </a:p>
                  </a:txBody>
                  <a:tcPr marL="15290" marR="1529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530.6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35494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>
                          <a:latin typeface="+mn-lt"/>
                        </a:rPr>
                        <a:t>Источник:</a:t>
                      </a:r>
                      <a:r>
                        <a:rPr lang="ru-RU" sz="700" dirty="0">
                          <a:latin typeface="+mn-lt"/>
                        </a:rPr>
                        <a:t> RAEX (Эксперт РА)</a:t>
                      </a:r>
                      <a:endParaRPr lang="ru-RU" sz="800" dirty="0">
                        <a:latin typeface="+mn-lt"/>
                      </a:endParaRP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300" u="none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300">
                        <a:effectLst/>
                      </a:endParaRPr>
                    </a:p>
                  </a:txBody>
                  <a:tcPr marL="6429" marR="6429" marT="6429" marB="642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8514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72278" y="804701"/>
            <a:ext cx="8321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defTabSz="227013">
              <a:buClr>
                <a:srgbClr val="17317B"/>
              </a:buClr>
            </a:pPr>
            <a:r>
              <a:rPr lang="ru-RU" sz="12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2016 г. «Выручай-Деньги» осуществила выход на материковую часть России. В 2017 г. материковая экспансия усилилась – в </a:t>
            </a:r>
            <a:r>
              <a:rPr lang="en-US" sz="12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sz="12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полугодии открыты 8 новых филиалов</a:t>
            </a:r>
            <a:endParaRPr lang="en-US" sz="1200" b="1" i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386372" y="335823"/>
            <a:ext cx="9533721" cy="40385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ru-RU" sz="1600" b="1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РЕГИОНАЛЬНАЯ ЭКСПАНСИЯ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8584443" y="335823"/>
            <a:ext cx="980050" cy="468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404813" indent="-114300" algn="ctr">
              <a:lnSpc>
                <a:spcPct val="150000"/>
              </a:lnSpc>
              <a:spcBef>
                <a:spcPct val="0"/>
              </a:spcBef>
              <a:buClr>
                <a:srgbClr val="17317B"/>
              </a:buClr>
              <a:buFont typeface="Wingdings" pitchFamily="2" charset="2"/>
              <a:buChar char="§"/>
              <a:tabLst>
                <a:tab pos="346075" algn="l"/>
              </a:tabLst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2044158" y="6460997"/>
            <a:ext cx="7520335" cy="1360"/>
          </a:xfrm>
          <a:prstGeom prst="line">
            <a:avLst/>
          </a:prstGeom>
          <a:ln w="476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Номер слайда 52"/>
          <p:cNvSpPr>
            <a:spLocks noGrp="1"/>
          </p:cNvSpPr>
          <p:nvPr>
            <p:ph type="sldNum" sz="quarter" idx="12"/>
          </p:nvPr>
        </p:nvSpPr>
        <p:spPr>
          <a:xfrm>
            <a:off x="7253093" y="5984279"/>
            <a:ext cx="2311400" cy="365125"/>
          </a:xfrm>
        </p:spPr>
        <p:txBody>
          <a:bodyPr/>
          <a:lstStyle/>
          <a:p>
            <a:fld id="{B80BBA46-9E30-432C-BEB6-E2E857F79A4B}" type="slidenum">
              <a:rPr lang="ru-RU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4</a:t>
            </a:fld>
            <a:endParaRPr lang="ru-RU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0221" y="1283485"/>
            <a:ext cx="22426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2016 г. Компания осуществила выход на материковую часть России под новым брендом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</a:t>
            </a:r>
            <a:r>
              <a:rPr lang="en-US" sz="1400" dirty="0">
                <a:solidFill>
                  <a:srgbClr val="0070C0"/>
                </a:solidFill>
              </a:rPr>
              <a:t>VD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en-US" sz="1400" dirty="0">
                <a:solidFill>
                  <a:srgbClr val="0070C0"/>
                </a:solidFill>
              </a:rPr>
              <a:t>Platinum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продукт «займы наличными»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сегодня </a:t>
            </a:r>
            <a:r>
              <a:rPr lang="ru-RU" sz="1400" dirty="0">
                <a:solidFill>
                  <a:srgbClr val="0070C0"/>
                </a:solidFill>
              </a:rPr>
              <a:t>на материке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Компания представлена в Москве, Брянске, Калуге, Смоленске, Курске, Белгороде, Липецке и Твери, Ростове-на-Дону</a:t>
            </a:r>
          </a:p>
          <a:p>
            <a:pPr algn="r"/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2017 г. географическая экспансия </a:t>
            </a:r>
            <a:r>
              <a:rPr lang="ru-RU" sz="1400" dirty="0">
                <a:solidFill>
                  <a:srgbClr val="0070C0"/>
                </a:solidFill>
              </a:rPr>
              <a:t>усилилась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В ближайжих планах – открытие филиалов МКК «Выручай-Деньги» в Орле, Воронеже, Казани и др. городах</a:t>
            </a:r>
          </a:p>
        </p:txBody>
      </p:sp>
      <p:pic>
        <p:nvPicPr>
          <p:cNvPr id="3077" name="Picture 5" descr="G:\!!!____М.B.А. EMPIRE____!!!\ВЫРУЧАЙ-ДЕНЬГИ\VD PLATINUM\INCH Kiev\VD_Platinum_small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003" y="177864"/>
            <a:ext cx="758825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02" y="6153179"/>
            <a:ext cx="1764556" cy="51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84767A7D-F9ED-4E7D-BBCF-7AFA363CF10B}"/>
              </a:ext>
            </a:extLst>
          </p:cNvPr>
          <p:cNvGrpSpPr/>
          <p:nvPr/>
        </p:nvGrpSpPr>
        <p:grpSpPr>
          <a:xfrm>
            <a:off x="-1456468" y="-45720"/>
            <a:ext cx="11376561" cy="5918406"/>
            <a:chOff x="0" y="939594"/>
            <a:chExt cx="11376561" cy="5918406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AB0BFCB2-6242-4A77-BD59-153FCA355B48}"/>
                </a:ext>
              </a:extLst>
            </p:cNvPr>
            <p:cNvCxnSpPr/>
            <p:nvPr/>
          </p:nvCxnSpPr>
          <p:spPr>
            <a:xfrm>
              <a:off x="0" y="939594"/>
              <a:ext cx="1137656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" descr="Пов’язане зображення">
              <a:extLst>
                <a:ext uri="{FF2B5EF4-FFF2-40B4-BE49-F238E27FC236}">
                  <a16:creationId xmlns:a16="http://schemas.microsoft.com/office/drawing/2014/main" xmlns="" id="{DFB154F1-9974-4AF8-8B0B-972040509E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855" b="41628"/>
            <a:stretch/>
          </p:blipFill>
          <p:spPr bwMode="auto">
            <a:xfrm>
              <a:off x="1510674" y="2212956"/>
              <a:ext cx="6386015" cy="4645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Graphic 23" descr="Marker">
              <a:extLst>
                <a:ext uri="{FF2B5EF4-FFF2-40B4-BE49-F238E27FC236}">
                  <a16:creationId xmlns:a16="http://schemas.microsoft.com/office/drawing/2014/main" xmlns="" id="{BC3390AD-C475-441A-8607-C1946BF85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4689985" y="4932759"/>
              <a:ext cx="487930" cy="487930"/>
            </a:xfrm>
            <a:prstGeom prst="rect">
              <a:avLst/>
            </a:prstGeom>
          </p:spPr>
        </p:pic>
        <p:pic>
          <p:nvPicPr>
            <p:cNvPr id="26" name="Graphic 25" descr="Marker">
              <a:extLst>
                <a:ext uri="{FF2B5EF4-FFF2-40B4-BE49-F238E27FC236}">
                  <a16:creationId xmlns:a16="http://schemas.microsoft.com/office/drawing/2014/main" xmlns="" id="{80B7FFFA-F951-486D-8E3E-5193A9AA4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5180363" y="4528927"/>
              <a:ext cx="487930" cy="487930"/>
            </a:xfrm>
            <a:prstGeom prst="rect">
              <a:avLst/>
            </a:prstGeom>
          </p:spPr>
        </p:pic>
        <p:pic>
          <p:nvPicPr>
            <p:cNvPr id="27" name="Graphic 26" descr="Marker">
              <a:extLst>
                <a:ext uri="{FF2B5EF4-FFF2-40B4-BE49-F238E27FC236}">
                  <a16:creationId xmlns:a16="http://schemas.microsoft.com/office/drawing/2014/main" xmlns="" id="{94B5AF89-7206-459D-9C4D-E9918168D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5372633" y="3484183"/>
              <a:ext cx="487930" cy="487930"/>
            </a:xfrm>
            <a:prstGeom prst="rect">
              <a:avLst/>
            </a:prstGeom>
          </p:spPr>
        </p:pic>
        <p:pic>
          <p:nvPicPr>
            <p:cNvPr id="28" name="Graphic 27" descr="Marker">
              <a:extLst>
                <a:ext uri="{FF2B5EF4-FFF2-40B4-BE49-F238E27FC236}">
                  <a16:creationId xmlns:a16="http://schemas.microsoft.com/office/drawing/2014/main" xmlns="" id="{DD1EE7AD-C4C6-4BFD-95B3-F4876D947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279765" y="4159870"/>
              <a:ext cx="487930" cy="487930"/>
            </a:xfrm>
            <a:prstGeom prst="rect">
              <a:avLst/>
            </a:prstGeom>
          </p:spPr>
        </p:pic>
        <p:pic>
          <p:nvPicPr>
            <p:cNvPr id="32" name="Graphic 31" descr="Marker">
              <a:extLst>
                <a:ext uri="{FF2B5EF4-FFF2-40B4-BE49-F238E27FC236}">
                  <a16:creationId xmlns:a16="http://schemas.microsoft.com/office/drawing/2014/main" xmlns="" id="{D0C33166-F7FE-4D0E-A43B-EB1560DAC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4454333" y="3904058"/>
              <a:ext cx="487930" cy="487930"/>
            </a:xfrm>
            <a:prstGeom prst="rect">
              <a:avLst/>
            </a:prstGeom>
          </p:spPr>
        </p:pic>
        <p:pic>
          <p:nvPicPr>
            <p:cNvPr id="33" name="Graphic 32" descr="Marker">
              <a:extLst>
                <a:ext uri="{FF2B5EF4-FFF2-40B4-BE49-F238E27FC236}">
                  <a16:creationId xmlns:a16="http://schemas.microsoft.com/office/drawing/2014/main" xmlns="" id="{C277F50B-5684-47EF-9922-9DAB9EBB5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5509805" y="4293342"/>
              <a:ext cx="487930" cy="487930"/>
            </a:xfrm>
            <a:prstGeom prst="rect">
              <a:avLst/>
            </a:prstGeom>
          </p:spPr>
        </p:pic>
        <p:pic>
          <p:nvPicPr>
            <p:cNvPr id="34" name="Graphic 33" descr="Marker">
              <a:extLst>
                <a:ext uri="{FF2B5EF4-FFF2-40B4-BE49-F238E27FC236}">
                  <a16:creationId xmlns:a16="http://schemas.microsoft.com/office/drawing/2014/main" xmlns="" id="{B06C8DAF-3450-471C-AC2E-88B06EB6A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5049725" y="4080963"/>
              <a:ext cx="487930" cy="487930"/>
            </a:xfrm>
            <a:prstGeom prst="rect">
              <a:avLst/>
            </a:prstGeom>
          </p:spPr>
        </p:pic>
        <p:pic>
          <p:nvPicPr>
            <p:cNvPr id="35" name="Graphic 34" descr="Marker">
              <a:extLst>
                <a:ext uri="{FF2B5EF4-FFF2-40B4-BE49-F238E27FC236}">
                  <a16:creationId xmlns:a16="http://schemas.microsoft.com/office/drawing/2014/main" xmlns="" id="{D08E8067-98EF-4329-A816-B7FD1E775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4925659" y="3657952"/>
              <a:ext cx="487930" cy="487930"/>
            </a:xfrm>
            <a:prstGeom prst="rect">
              <a:avLst/>
            </a:prstGeom>
          </p:spPr>
        </p:pic>
        <p:pic>
          <p:nvPicPr>
            <p:cNvPr id="36" name="Graphic 35" descr="Marker">
              <a:extLst>
                <a:ext uri="{FF2B5EF4-FFF2-40B4-BE49-F238E27FC236}">
                  <a16:creationId xmlns:a16="http://schemas.microsoft.com/office/drawing/2014/main" xmlns="" id="{C8E907D3-6059-4C67-898F-FD7BEF097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4882416" y="4293342"/>
              <a:ext cx="487930" cy="487930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F8A8D605-0384-4EA6-B34C-7E726F0EEF79}"/>
                </a:ext>
              </a:extLst>
            </p:cNvPr>
            <p:cNvSpPr/>
            <p:nvPr/>
          </p:nvSpPr>
          <p:spPr>
            <a:xfrm>
              <a:off x="4446020" y="5304103"/>
              <a:ext cx="97411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Sevastopol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B0A9DED1-1422-45B2-96E4-F1BD2E6B9121}"/>
                </a:ext>
              </a:extLst>
            </p:cNvPr>
            <p:cNvSpPr/>
            <p:nvPr/>
          </p:nvSpPr>
          <p:spPr>
            <a:xfrm>
              <a:off x="5428950" y="5046789"/>
              <a:ext cx="67666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Rostov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49D05853-6239-4B23-9F25-4BF9BF217E56}"/>
                </a:ext>
              </a:extLst>
            </p:cNvPr>
            <p:cNvSpPr/>
            <p:nvPr/>
          </p:nvSpPr>
          <p:spPr>
            <a:xfrm>
              <a:off x="5486179" y="4627384"/>
              <a:ext cx="84099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Belgorod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5F62C2BD-A5CA-41FA-9DA1-738AFB25EA8F}"/>
                </a:ext>
              </a:extLst>
            </p:cNvPr>
            <p:cNvSpPr/>
            <p:nvPr/>
          </p:nvSpPr>
          <p:spPr>
            <a:xfrm>
              <a:off x="5815712" y="4351513"/>
              <a:ext cx="6982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Lipetsk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C15D6515-4836-4F05-B866-E3F5A73E3DF3}"/>
                </a:ext>
              </a:extLst>
            </p:cNvPr>
            <p:cNvSpPr/>
            <p:nvPr/>
          </p:nvSpPr>
          <p:spPr>
            <a:xfrm>
              <a:off x="5600100" y="4075642"/>
              <a:ext cx="49487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Orel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CFE59124-9E81-46A9-8D20-1D3F5F9F808F}"/>
                </a:ext>
              </a:extLst>
            </p:cNvPr>
            <p:cNvSpPr/>
            <p:nvPr/>
          </p:nvSpPr>
          <p:spPr>
            <a:xfrm>
              <a:off x="4562043" y="4459677"/>
              <a:ext cx="58112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Kursk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61B4F3FA-EB72-4192-8C4B-5E4473EF556B}"/>
                </a:ext>
              </a:extLst>
            </p:cNvPr>
            <p:cNvSpPr/>
            <p:nvPr/>
          </p:nvSpPr>
          <p:spPr>
            <a:xfrm>
              <a:off x="5280524" y="3934014"/>
              <a:ext cx="4844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Tula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61295095-FFC8-4794-92C4-7BD01EAAA098}"/>
                </a:ext>
              </a:extLst>
            </p:cNvPr>
            <p:cNvSpPr/>
            <p:nvPr/>
          </p:nvSpPr>
          <p:spPr>
            <a:xfrm>
              <a:off x="4708817" y="3966878"/>
              <a:ext cx="66569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Kaluga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BFABD788-A5DE-4FFF-AE0E-0B07A28748C7}"/>
                </a:ext>
              </a:extLst>
            </p:cNvPr>
            <p:cNvSpPr/>
            <p:nvPr/>
          </p:nvSpPr>
          <p:spPr>
            <a:xfrm>
              <a:off x="3921774" y="4021761"/>
              <a:ext cx="7583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Bryansk</a:t>
              </a:r>
            </a:p>
          </p:txBody>
        </p:sp>
        <p:pic>
          <p:nvPicPr>
            <p:cNvPr id="46" name="Graphic 45" descr="Marker">
              <a:extLst>
                <a:ext uri="{FF2B5EF4-FFF2-40B4-BE49-F238E27FC236}">
                  <a16:creationId xmlns:a16="http://schemas.microsoft.com/office/drawing/2014/main" xmlns="" id="{A1762C90-9559-4D37-90DE-162514086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4615950" y="3584350"/>
              <a:ext cx="487930" cy="487930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D8648F40-100E-47A3-A7E1-F4249D981595}"/>
                </a:ext>
              </a:extLst>
            </p:cNvPr>
            <p:cNvSpPr/>
            <p:nvPr/>
          </p:nvSpPr>
          <p:spPr>
            <a:xfrm>
              <a:off x="3970068" y="3630816"/>
              <a:ext cx="88197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Smolensk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AFE35B39-9688-4944-9EFA-7D0EBA6B8E64}"/>
                </a:ext>
              </a:extLst>
            </p:cNvPr>
            <p:cNvSpPr/>
            <p:nvPr/>
          </p:nvSpPr>
          <p:spPr>
            <a:xfrm>
              <a:off x="5682342" y="3570423"/>
              <a:ext cx="80111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err="1"/>
                <a:t>Mos</a:t>
              </a:r>
              <a:r>
                <a:rPr lang="ru-RU" sz="1400" dirty="0"/>
                <a:t>с</a:t>
              </a:r>
              <a:r>
                <a:rPr lang="en-US" sz="1400" dirty="0"/>
                <a:t>ow</a:t>
              </a:r>
            </a:p>
          </p:txBody>
        </p:sp>
      </p:grpSp>
      <p:pic>
        <p:nvPicPr>
          <p:cNvPr id="49" name="Graphic 23" descr="Marker">
            <a:extLst>
              <a:ext uri="{FF2B5EF4-FFF2-40B4-BE49-F238E27FC236}">
                <a16:creationId xmlns:a16="http://schemas.microsoft.com/office/drawing/2014/main" xmlns="" id="{BC3390AD-C475-441A-8607-C1946BF851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698889" y="4023145"/>
            <a:ext cx="487930" cy="48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86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!!!____М.B.А. EMPIRE____!!!\ВЫРУЧАЙ-ДЕНЬГИ\Карел Лахман _фото01 _smal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6" t="4086" r="6836"/>
          <a:stretch/>
        </p:blipFill>
        <p:spPr bwMode="auto">
          <a:xfrm>
            <a:off x="4177518" y="1468847"/>
            <a:ext cx="1368000" cy="171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!!!____М.B.А. EMPIRE____!!!\ВЫРУЧАЙ-ДЕНЬГИ\Ксения_Головачева _Head of Risks _ВД _smal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8" r="22282"/>
          <a:stretch/>
        </p:blipFill>
        <p:spPr bwMode="auto">
          <a:xfrm>
            <a:off x="8104768" y="1468846"/>
            <a:ext cx="1323946" cy="169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2" y="1468845"/>
            <a:ext cx="1344193" cy="171202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72279" y="804701"/>
            <a:ext cx="8212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defTabSz="227013">
              <a:buClr>
                <a:srgbClr val="17317B"/>
              </a:buClr>
            </a:pPr>
            <a:r>
              <a:rPr lang="ru-RU" sz="1200" b="1" i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Международное руководство компании представлено лучшими специалистами в отрасли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386372" y="335823"/>
            <a:ext cx="9533721" cy="40385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ru-RU" sz="1600" b="1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НАША КОМАНДА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8584443" y="335823"/>
            <a:ext cx="980050" cy="468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404813" indent="-114300" algn="ctr">
              <a:lnSpc>
                <a:spcPct val="150000"/>
              </a:lnSpc>
              <a:spcBef>
                <a:spcPct val="0"/>
              </a:spcBef>
              <a:buClr>
                <a:srgbClr val="17317B"/>
              </a:buClr>
              <a:buFont typeface="Wingdings" pitchFamily="2" charset="2"/>
              <a:buChar char="§"/>
              <a:tabLst>
                <a:tab pos="346075" algn="l"/>
              </a:tabLst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bk object 17"/>
          <p:cNvSpPr/>
          <p:nvPr/>
        </p:nvSpPr>
        <p:spPr>
          <a:xfrm>
            <a:off x="8826209" y="163773"/>
            <a:ext cx="632108" cy="632933"/>
          </a:xfrm>
          <a:custGeom>
            <a:avLst/>
            <a:gdLst/>
            <a:ahLst/>
            <a:cxnLst/>
            <a:rect l="l" t="t" r="r" b="b"/>
            <a:pathLst>
              <a:path w="1191260" h="1217930">
                <a:moveTo>
                  <a:pt x="282929" y="892041"/>
                </a:moveTo>
                <a:lnTo>
                  <a:pt x="183349" y="892759"/>
                </a:lnTo>
                <a:lnTo>
                  <a:pt x="137279" y="911286"/>
                </a:lnTo>
                <a:lnTo>
                  <a:pt x="119735" y="957922"/>
                </a:lnTo>
                <a:lnTo>
                  <a:pt x="119661" y="1135574"/>
                </a:lnTo>
                <a:lnTo>
                  <a:pt x="119728" y="1151997"/>
                </a:lnTo>
                <a:lnTo>
                  <a:pt x="137317" y="1199951"/>
                </a:lnTo>
                <a:lnTo>
                  <a:pt x="181825" y="1217828"/>
                </a:lnTo>
                <a:lnTo>
                  <a:pt x="206728" y="1213171"/>
                </a:lnTo>
                <a:lnTo>
                  <a:pt x="226464" y="1200045"/>
                </a:lnTo>
                <a:lnTo>
                  <a:pt x="239588" y="1179884"/>
                </a:lnTo>
                <a:lnTo>
                  <a:pt x="244652" y="1154125"/>
                </a:lnTo>
                <a:lnTo>
                  <a:pt x="244703" y="1115415"/>
                </a:lnTo>
                <a:lnTo>
                  <a:pt x="734203" y="1115415"/>
                </a:lnTo>
                <a:lnTo>
                  <a:pt x="767466" y="1093394"/>
                </a:lnTo>
                <a:lnTo>
                  <a:pt x="804460" y="1063519"/>
                </a:lnTo>
                <a:lnTo>
                  <a:pt x="816419" y="1051965"/>
                </a:lnTo>
                <a:lnTo>
                  <a:pt x="507414" y="1051965"/>
                </a:lnTo>
                <a:lnTo>
                  <a:pt x="461217" y="1051399"/>
                </a:lnTo>
                <a:lnTo>
                  <a:pt x="418479" y="1045426"/>
                </a:lnTo>
                <a:lnTo>
                  <a:pt x="380499" y="1034690"/>
                </a:lnTo>
                <a:lnTo>
                  <a:pt x="348576" y="1019835"/>
                </a:lnTo>
                <a:lnTo>
                  <a:pt x="378953" y="1019835"/>
                </a:lnTo>
                <a:lnTo>
                  <a:pt x="381254" y="1019784"/>
                </a:lnTo>
                <a:lnTo>
                  <a:pt x="407102" y="1014330"/>
                </a:lnTo>
                <a:lnTo>
                  <a:pt x="427393" y="1001052"/>
                </a:lnTo>
                <a:lnTo>
                  <a:pt x="440682" y="981401"/>
                </a:lnTo>
                <a:lnTo>
                  <a:pt x="445528" y="956830"/>
                </a:lnTo>
                <a:lnTo>
                  <a:pt x="441023" y="931823"/>
                </a:lnTo>
                <a:lnTo>
                  <a:pt x="428120" y="911632"/>
                </a:lnTo>
                <a:lnTo>
                  <a:pt x="408163" y="898035"/>
                </a:lnTo>
                <a:lnTo>
                  <a:pt x="382498" y="892810"/>
                </a:lnTo>
                <a:lnTo>
                  <a:pt x="282929" y="892041"/>
                </a:lnTo>
                <a:close/>
              </a:path>
              <a:path w="1191260" h="1217930">
                <a:moveTo>
                  <a:pt x="734203" y="1115415"/>
                </a:moveTo>
                <a:lnTo>
                  <a:pt x="244703" y="1115415"/>
                </a:lnTo>
                <a:lnTo>
                  <a:pt x="292812" y="1135574"/>
                </a:lnTo>
                <a:lnTo>
                  <a:pt x="340248" y="1151997"/>
                </a:lnTo>
                <a:lnTo>
                  <a:pt x="386965" y="1164605"/>
                </a:lnTo>
                <a:lnTo>
                  <a:pt x="432918" y="1173318"/>
                </a:lnTo>
                <a:lnTo>
                  <a:pt x="478059" y="1178059"/>
                </a:lnTo>
                <a:lnTo>
                  <a:pt x="522342" y="1178748"/>
                </a:lnTo>
                <a:lnTo>
                  <a:pt x="565723" y="1175307"/>
                </a:lnTo>
                <a:lnTo>
                  <a:pt x="608154" y="1167657"/>
                </a:lnTo>
                <a:lnTo>
                  <a:pt x="649590" y="1155719"/>
                </a:lnTo>
                <a:lnTo>
                  <a:pt x="689985" y="1139415"/>
                </a:lnTo>
                <a:lnTo>
                  <a:pt x="729292" y="1118666"/>
                </a:lnTo>
                <a:lnTo>
                  <a:pt x="734203" y="1115415"/>
                </a:lnTo>
                <a:close/>
              </a:path>
              <a:path w="1191260" h="1217930">
                <a:moveTo>
                  <a:pt x="939277" y="485546"/>
                </a:moveTo>
                <a:lnTo>
                  <a:pt x="794905" y="485546"/>
                </a:lnTo>
                <a:lnTo>
                  <a:pt x="816383" y="518917"/>
                </a:lnTo>
                <a:lnTo>
                  <a:pt x="833713" y="556348"/>
                </a:lnTo>
                <a:lnTo>
                  <a:pt x="846541" y="597081"/>
                </a:lnTo>
                <a:lnTo>
                  <a:pt x="854515" y="640363"/>
                </a:lnTo>
                <a:lnTo>
                  <a:pt x="857283" y="685436"/>
                </a:lnTo>
                <a:lnTo>
                  <a:pt x="854493" y="731546"/>
                </a:lnTo>
                <a:lnTo>
                  <a:pt x="845790" y="777935"/>
                </a:lnTo>
                <a:lnTo>
                  <a:pt x="830824" y="823849"/>
                </a:lnTo>
                <a:lnTo>
                  <a:pt x="809242" y="868531"/>
                </a:lnTo>
                <a:lnTo>
                  <a:pt x="780636" y="911286"/>
                </a:lnTo>
                <a:lnTo>
                  <a:pt x="744816" y="951179"/>
                </a:lnTo>
                <a:lnTo>
                  <a:pt x="700811" y="987297"/>
                </a:lnTo>
                <a:lnTo>
                  <a:pt x="653769" y="1014791"/>
                </a:lnTo>
                <a:lnTo>
                  <a:pt x="604989" y="1034304"/>
                </a:lnTo>
                <a:lnTo>
                  <a:pt x="555771" y="1046481"/>
                </a:lnTo>
                <a:lnTo>
                  <a:pt x="507414" y="1051965"/>
                </a:lnTo>
                <a:lnTo>
                  <a:pt x="816419" y="1051965"/>
                </a:lnTo>
                <a:lnTo>
                  <a:pt x="874725" y="989647"/>
                </a:lnTo>
                <a:lnTo>
                  <a:pt x="905061" y="948942"/>
                </a:lnTo>
                <a:lnTo>
                  <a:pt x="930502" y="907751"/>
                </a:lnTo>
                <a:lnTo>
                  <a:pt x="951139" y="866112"/>
                </a:lnTo>
                <a:lnTo>
                  <a:pt x="967066" y="824065"/>
                </a:lnTo>
                <a:lnTo>
                  <a:pt x="978375" y="781649"/>
                </a:lnTo>
                <a:lnTo>
                  <a:pt x="985157" y="738903"/>
                </a:lnTo>
                <a:lnTo>
                  <a:pt x="987505" y="695866"/>
                </a:lnTo>
                <a:lnTo>
                  <a:pt x="985513" y="652577"/>
                </a:lnTo>
                <a:lnTo>
                  <a:pt x="979271" y="609076"/>
                </a:lnTo>
                <a:lnTo>
                  <a:pt x="968873" y="565401"/>
                </a:lnTo>
                <a:lnTo>
                  <a:pt x="954411" y="521592"/>
                </a:lnTo>
                <a:lnTo>
                  <a:pt x="939277" y="485546"/>
                </a:lnTo>
                <a:close/>
              </a:path>
              <a:path w="1191260" h="1217930">
                <a:moveTo>
                  <a:pt x="378953" y="1019835"/>
                </a:moveTo>
                <a:lnTo>
                  <a:pt x="348576" y="1019835"/>
                </a:lnTo>
                <a:lnTo>
                  <a:pt x="373615" y="1019953"/>
                </a:lnTo>
                <a:lnTo>
                  <a:pt x="378953" y="1019835"/>
                </a:lnTo>
                <a:close/>
              </a:path>
              <a:path w="1191260" h="1217930">
                <a:moveTo>
                  <a:pt x="510184" y="197508"/>
                </a:moveTo>
                <a:lnTo>
                  <a:pt x="459978" y="198211"/>
                </a:lnTo>
                <a:lnTo>
                  <a:pt x="409498" y="203911"/>
                </a:lnTo>
                <a:lnTo>
                  <a:pt x="362551" y="214070"/>
                </a:lnTo>
                <a:lnTo>
                  <a:pt x="317060" y="229005"/>
                </a:lnTo>
                <a:lnTo>
                  <a:pt x="273354" y="248416"/>
                </a:lnTo>
                <a:lnTo>
                  <a:pt x="231765" y="272002"/>
                </a:lnTo>
                <a:lnTo>
                  <a:pt x="192621" y="299462"/>
                </a:lnTo>
                <a:lnTo>
                  <a:pt x="156252" y="330496"/>
                </a:lnTo>
                <a:lnTo>
                  <a:pt x="122990" y="364804"/>
                </a:lnTo>
                <a:lnTo>
                  <a:pt x="93164" y="402083"/>
                </a:lnTo>
                <a:lnTo>
                  <a:pt x="67104" y="442035"/>
                </a:lnTo>
                <a:lnTo>
                  <a:pt x="45140" y="484358"/>
                </a:lnTo>
                <a:lnTo>
                  <a:pt x="27602" y="528752"/>
                </a:lnTo>
                <a:lnTo>
                  <a:pt x="14820" y="574916"/>
                </a:lnTo>
                <a:lnTo>
                  <a:pt x="6648" y="622352"/>
                </a:lnTo>
                <a:lnTo>
                  <a:pt x="3390" y="646259"/>
                </a:lnTo>
                <a:lnTo>
                  <a:pt x="0" y="670140"/>
                </a:lnTo>
                <a:lnTo>
                  <a:pt x="0" y="710996"/>
                </a:lnTo>
                <a:lnTo>
                  <a:pt x="7543" y="762787"/>
                </a:lnTo>
                <a:lnTo>
                  <a:pt x="15854" y="788093"/>
                </a:lnTo>
                <a:lnTo>
                  <a:pt x="31345" y="806816"/>
                </a:lnTo>
                <a:lnTo>
                  <a:pt x="52344" y="817603"/>
                </a:lnTo>
                <a:lnTo>
                  <a:pt x="77177" y="819099"/>
                </a:lnTo>
                <a:lnTo>
                  <a:pt x="101923" y="810495"/>
                </a:lnTo>
                <a:lnTo>
                  <a:pt x="120334" y="793654"/>
                </a:lnTo>
                <a:lnTo>
                  <a:pt x="130650" y="770746"/>
                </a:lnTo>
                <a:lnTo>
                  <a:pt x="131114" y="743940"/>
                </a:lnTo>
                <a:lnTo>
                  <a:pt x="126132" y="699607"/>
                </a:lnTo>
                <a:lnTo>
                  <a:pt x="127111" y="655824"/>
                </a:lnTo>
                <a:lnTo>
                  <a:pt x="133818" y="612627"/>
                </a:lnTo>
                <a:lnTo>
                  <a:pt x="146024" y="570052"/>
                </a:lnTo>
                <a:lnTo>
                  <a:pt x="164641" y="526213"/>
                </a:lnTo>
                <a:lnTo>
                  <a:pt x="175547" y="503549"/>
                </a:lnTo>
                <a:lnTo>
                  <a:pt x="186905" y="479488"/>
                </a:lnTo>
                <a:lnTo>
                  <a:pt x="367263" y="479488"/>
                </a:lnTo>
                <a:lnTo>
                  <a:pt x="278904" y="391109"/>
                </a:lnTo>
                <a:lnTo>
                  <a:pt x="279400" y="390664"/>
                </a:lnTo>
                <a:lnTo>
                  <a:pt x="341148" y="354187"/>
                </a:lnTo>
                <a:lnTo>
                  <a:pt x="385795" y="337239"/>
                </a:lnTo>
                <a:lnTo>
                  <a:pt x="431509" y="326486"/>
                </a:lnTo>
                <a:lnTo>
                  <a:pt x="478274" y="321763"/>
                </a:lnTo>
                <a:lnTo>
                  <a:pt x="632271" y="321763"/>
                </a:lnTo>
                <a:lnTo>
                  <a:pt x="632872" y="321490"/>
                </a:lnTo>
                <a:lnTo>
                  <a:pt x="646099" y="307897"/>
                </a:lnTo>
                <a:lnTo>
                  <a:pt x="654183" y="290034"/>
                </a:lnTo>
                <a:lnTo>
                  <a:pt x="656704" y="269074"/>
                </a:lnTo>
                <a:lnTo>
                  <a:pt x="653170" y="249535"/>
                </a:lnTo>
                <a:lnTo>
                  <a:pt x="643750" y="232786"/>
                </a:lnTo>
                <a:lnTo>
                  <a:pt x="629100" y="219849"/>
                </a:lnTo>
                <a:lnTo>
                  <a:pt x="609879" y="211747"/>
                </a:lnTo>
                <a:lnTo>
                  <a:pt x="560142" y="201966"/>
                </a:lnTo>
                <a:lnTo>
                  <a:pt x="510184" y="197508"/>
                </a:lnTo>
                <a:close/>
              </a:path>
              <a:path w="1191260" h="1217930">
                <a:moveTo>
                  <a:pt x="367263" y="479488"/>
                </a:moveTo>
                <a:lnTo>
                  <a:pt x="186905" y="479488"/>
                </a:lnTo>
                <a:lnTo>
                  <a:pt x="494042" y="786752"/>
                </a:lnTo>
                <a:lnTo>
                  <a:pt x="670333" y="610260"/>
                </a:lnTo>
                <a:lnTo>
                  <a:pt x="498005" y="610260"/>
                </a:lnTo>
                <a:lnTo>
                  <a:pt x="367263" y="479488"/>
                </a:lnTo>
                <a:close/>
              </a:path>
              <a:path w="1191260" h="1217930">
                <a:moveTo>
                  <a:pt x="1129892" y="0"/>
                </a:moveTo>
                <a:lnTo>
                  <a:pt x="1079207" y="23825"/>
                </a:lnTo>
                <a:lnTo>
                  <a:pt x="722579" y="380441"/>
                </a:lnTo>
                <a:lnTo>
                  <a:pt x="503618" y="599643"/>
                </a:lnTo>
                <a:lnTo>
                  <a:pt x="500380" y="606717"/>
                </a:lnTo>
                <a:lnTo>
                  <a:pt x="498005" y="610260"/>
                </a:lnTo>
                <a:lnTo>
                  <a:pt x="670333" y="610260"/>
                </a:lnTo>
                <a:lnTo>
                  <a:pt x="794905" y="485546"/>
                </a:lnTo>
                <a:lnTo>
                  <a:pt x="939277" y="485546"/>
                </a:lnTo>
                <a:lnTo>
                  <a:pt x="935978" y="477688"/>
                </a:lnTo>
                <a:lnTo>
                  <a:pt x="913664" y="433727"/>
                </a:lnTo>
                <a:lnTo>
                  <a:pt x="887564" y="389750"/>
                </a:lnTo>
                <a:lnTo>
                  <a:pt x="892047" y="385978"/>
                </a:lnTo>
                <a:lnTo>
                  <a:pt x="950214" y="329641"/>
                </a:lnTo>
                <a:lnTo>
                  <a:pt x="1160868" y="118859"/>
                </a:lnTo>
                <a:lnTo>
                  <a:pt x="1189150" y="76721"/>
                </a:lnTo>
                <a:lnTo>
                  <a:pt x="1190744" y="58686"/>
                </a:lnTo>
                <a:lnTo>
                  <a:pt x="1186496" y="41013"/>
                </a:lnTo>
                <a:lnTo>
                  <a:pt x="1176604" y="24676"/>
                </a:lnTo>
                <a:lnTo>
                  <a:pt x="1154586" y="6294"/>
                </a:lnTo>
                <a:lnTo>
                  <a:pt x="1129892" y="0"/>
                </a:lnTo>
                <a:close/>
              </a:path>
              <a:path w="1191260" h="1217930">
                <a:moveTo>
                  <a:pt x="632271" y="321763"/>
                </a:moveTo>
                <a:lnTo>
                  <a:pt x="478274" y="321763"/>
                </a:lnTo>
                <a:lnTo>
                  <a:pt x="526073" y="322903"/>
                </a:lnTo>
                <a:lnTo>
                  <a:pt x="584826" y="331232"/>
                </a:lnTo>
                <a:lnTo>
                  <a:pt x="595025" y="331820"/>
                </a:lnTo>
                <a:lnTo>
                  <a:pt x="605164" y="331344"/>
                </a:lnTo>
                <a:lnTo>
                  <a:pt x="614921" y="329641"/>
                </a:lnTo>
                <a:lnTo>
                  <a:pt x="632271" y="321763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2044158" y="6460997"/>
            <a:ext cx="7520335" cy="1360"/>
          </a:xfrm>
          <a:prstGeom prst="line">
            <a:avLst/>
          </a:prstGeom>
          <a:ln w="476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Выручай Деньг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01" y="5984279"/>
            <a:ext cx="142875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Номер слайда 52"/>
          <p:cNvSpPr>
            <a:spLocks noGrp="1"/>
          </p:cNvSpPr>
          <p:nvPr>
            <p:ph type="sldNum" sz="quarter" idx="12"/>
          </p:nvPr>
        </p:nvSpPr>
        <p:spPr>
          <a:xfrm>
            <a:off x="9079914" y="5984279"/>
            <a:ext cx="610498" cy="365125"/>
          </a:xfrm>
        </p:spPr>
        <p:txBody>
          <a:bodyPr/>
          <a:lstStyle/>
          <a:p>
            <a:fld id="{B80BBA46-9E30-432C-BEB6-E2E857F79A4B}" type="slidenum">
              <a:rPr lang="ru-RU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5</a:t>
            </a:fld>
            <a:endParaRPr lang="ru-RU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object 32"/>
          <p:cNvSpPr txBox="1"/>
          <p:nvPr/>
        </p:nvSpPr>
        <p:spPr>
          <a:xfrm>
            <a:off x="386042" y="3385812"/>
            <a:ext cx="1804401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300">
                <a:latin typeface="Verdana"/>
                <a:cs typeface="Verdana"/>
              </a:rPr>
              <a:t>Председатель Совета директоров</a:t>
            </a:r>
            <a:endParaRPr sz="1300" dirty="0">
              <a:latin typeface="Verdana"/>
              <a:cs typeface="Verdana"/>
            </a:endParaRPr>
          </a:p>
        </p:txBody>
      </p:sp>
      <p:sp>
        <p:nvSpPr>
          <p:cNvPr id="11" name="object 33"/>
          <p:cNvSpPr txBox="1"/>
          <p:nvPr/>
        </p:nvSpPr>
        <p:spPr>
          <a:xfrm>
            <a:off x="4260522" y="3408868"/>
            <a:ext cx="1804071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300">
                <a:latin typeface="Verdana"/>
                <a:cs typeface="Verdana"/>
              </a:rPr>
              <a:t>Операционный </a:t>
            </a:r>
            <a:r>
              <a:rPr lang="ru-RU" sz="1300" dirty="0">
                <a:latin typeface="Verdana"/>
                <a:cs typeface="Verdana"/>
              </a:rPr>
              <a:t>директор</a:t>
            </a:r>
            <a:endParaRPr sz="1300" dirty="0">
              <a:latin typeface="Verdana"/>
              <a:cs typeface="Verdana"/>
            </a:endParaRPr>
          </a:p>
        </p:txBody>
      </p:sp>
      <p:sp>
        <p:nvSpPr>
          <p:cNvPr id="12" name="object 34"/>
          <p:cNvSpPr txBox="1"/>
          <p:nvPr/>
        </p:nvSpPr>
        <p:spPr>
          <a:xfrm>
            <a:off x="2323734" y="3400429"/>
            <a:ext cx="1716077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300">
                <a:latin typeface="Verdana"/>
                <a:cs typeface="Verdana"/>
              </a:rPr>
              <a:t>Генеральный </a:t>
            </a:r>
            <a:r>
              <a:rPr lang="ru-RU" sz="1300" dirty="0">
                <a:latin typeface="Verdana"/>
                <a:cs typeface="Verdana"/>
              </a:rPr>
              <a:t>директор</a:t>
            </a:r>
            <a:endParaRPr sz="1300" dirty="0">
              <a:latin typeface="Verdana"/>
              <a:cs typeface="Verdana"/>
            </a:endParaRPr>
          </a:p>
        </p:txBody>
      </p:sp>
      <p:sp>
        <p:nvSpPr>
          <p:cNvPr id="13" name="object 35"/>
          <p:cNvSpPr txBox="1"/>
          <p:nvPr/>
        </p:nvSpPr>
        <p:spPr>
          <a:xfrm>
            <a:off x="2332185" y="4064584"/>
            <a:ext cx="1510766" cy="1335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7625">
              <a:lnSpc>
                <a:spcPct val="78700"/>
              </a:lnSpc>
            </a:pPr>
            <a:r>
              <a:rPr lang="ru-RU" b="1" spc="-10" dirty="0">
                <a:solidFill>
                  <a:srgbClr val="231F20"/>
                </a:solidFill>
                <a:latin typeface="Trebuchet MS"/>
                <a:cs typeface="Trebuchet MS"/>
              </a:rPr>
              <a:t>Олег</a:t>
            </a:r>
          </a:p>
          <a:p>
            <a:pPr marL="12700" marR="47625">
              <a:lnSpc>
                <a:spcPct val="78700"/>
              </a:lnSpc>
            </a:pPr>
            <a:r>
              <a:rPr lang="ru-RU" b="1" spc="-10" dirty="0" err="1">
                <a:solidFill>
                  <a:srgbClr val="231F20"/>
                </a:solidFill>
                <a:latin typeface="Trebuchet MS"/>
                <a:cs typeface="Trebuchet MS"/>
              </a:rPr>
              <a:t>Анищик</a:t>
            </a:r>
            <a:endParaRPr sz="1800" dirty="0">
              <a:latin typeface="Trebuchet MS"/>
              <a:cs typeface="Trebuchet MS"/>
            </a:endParaRPr>
          </a:p>
          <a:p>
            <a:pPr marL="12700" marR="5080">
              <a:spcBef>
                <a:spcPts val="1000"/>
              </a:spcBef>
            </a:pPr>
            <a:r>
              <a:rPr lang="ru-RU" sz="1000" spc="-10" dirty="0">
                <a:latin typeface="Arial"/>
                <a:cs typeface="Arial"/>
              </a:rPr>
              <a:t>Более 15-ти лет управ-</a:t>
            </a:r>
            <a:r>
              <a:rPr lang="ru-RU" sz="1000" spc="-10" dirty="0" err="1">
                <a:latin typeface="Arial"/>
                <a:cs typeface="Arial"/>
              </a:rPr>
              <a:t>ленческого</a:t>
            </a:r>
            <a:r>
              <a:rPr lang="ru-RU" sz="1000" spc="-10" dirty="0">
                <a:latin typeface="Arial"/>
                <a:cs typeface="Arial"/>
              </a:rPr>
              <a:t> опыта</a:t>
            </a:r>
            <a:r>
              <a:rPr lang="ru-RU" sz="1000" spc="-10">
                <a:latin typeface="Arial"/>
                <a:cs typeface="Arial"/>
              </a:rPr>
              <a:t>, ранее </a:t>
            </a:r>
            <a:r>
              <a:rPr lang="ru-RU" sz="1000" spc="-10" dirty="0">
                <a:latin typeface="Arial"/>
                <a:cs typeface="Arial"/>
              </a:rPr>
              <a:t>руководил одной </a:t>
            </a:r>
            <a:r>
              <a:rPr lang="ru-RU" sz="1000" spc="-10">
                <a:latin typeface="Arial"/>
                <a:cs typeface="Arial"/>
              </a:rPr>
              <a:t>из круп-нейших коллекторских </a:t>
            </a:r>
            <a:r>
              <a:rPr lang="ru-RU" sz="1000" spc="-10" dirty="0">
                <a:latin typeface="Arial"/>
                <a:cs typeface="Arial"/>
              </a:rPr>
              <a:t>компаний в РФ</a:t>
            </a:r>
            <a:endParaRPr sz="1000" spc="-10" dirty="0">
              <a:latin typeface="Arial"/>
              <a:cs typeface="Arial"/>
            </a:endParaRPr>
          </a:p>
        </p:txBody>
      </p:sp>
      <p:sp>
        <p:nvSpPr>
          <p:cNvPr id="14" name="object 36"/>
          <p:cNvSpPr txBox="1"/>
          <p:nvPr/>
        </p:nvSpPr>
        <p:spPr>
          <a:xfrm>
            <a:off x="4270632" y="4063032"/>
            <a:ext cx="1533694" cy="1181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30225">
              <a:lnSpc>
                <a:spcPct val="78700"/>
              </a:lnSpc>
            </a:pPr>
            <a:r>
              <a:rPr lang="ru-RU" b="1" spc="5" dirty="0">
                <a:solidFill>
                  <a:srgbClr val="231F20"/>
                </a:solidFill>
                <a:latin typeface="Trebuchet MS"/>
                <a:cs typeface="Trebuchet MS"/>
              </a:rPr>
              <a:t>Карел </a:t>
            </a:r>
            <a:r>
              <a:rPr lang="ru-RU" b="1" spc="5" dirty="0" err="1">
                <a:solidFill>
                  <a:srgbClr val="231F20"/>
                </a:solidFill>
                <a:latin typeface="Trebuchet MS"/>
                <a:cs typeface="Trebuchet MS"/>
              </a:rPr>
              <a:t>Лахман</a:t>
            </a:r>
            <a:endParaRPr lang="ru-RU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40"/>
              </a:spcBef>
            </a:pPr>
            <a:r>
              <a:rPr lang="ru-RU" sz="1000" spc="-40" dirty="0">
                <a:latin typeface="Arial"/>
                <a:cs typeface="Arial"/>
              </a:rPr>
              <a:t>Много</a:t>
            </a:r>
            <a:r>
              <a:rPr lang="ru-RU" sz="1000" spc="-45" dirty="0">
                <a:latin typeface="Arial"/>
                <a:cs typeface="Arial"/>
              </a:rPr>
              <a:t>л</a:t>
            </a:r>
            <a:r>
              <a:rPr lang="ru-RU" sz="1000" spc="-50" dirty="0">
                <a:latin typeface="Arial"/>
                <a:cs typeface="Arial"/>
              </a:rPr>
              <a:t>етний</a:t>
            </a:r>
            <a:r>
              <a:rPr lang="ru-RU" sz="1000" spc="-25" dirty="0">
                <a:latin typeface="Arial"/>
                <a:cs typeface="Arial"/>
              </a:rPr>
              <a:t> </a:t>
            </a:r>
            <a:r>
              <a:rPr lang="ru-RU" sz="1000" spc="-20" dirty="0">
                <a:latin typeface="Arial"/>
                <a:cs typeface="Arial"/>
              </a:rPr>
              <a:t>оп</a:t>
            </a:r>
            <a:r>
              <a:rPr lang="ru-RU" sz="1000" spc="-30" dirty="0">
                <a:latin typeface="Arial"/>
                <a:cs typeface="Arial"/>
              </a:rPr>
              <a:t>ы</a:t>
            </a:r>
            <a:r>
              <a:rPr lang="ru-RU" sz="1000" spc="-60" dirty="0">
                <a:latin typeface="Arial"/>
                <a:cs typeface="Arial"/>
              </a:rPr>
              <a:t>т</a:t>
            </a:r>
            <a:r>
              <a:rPr lang="ru-RU" sz="1000" spc="-25" dirty="0">
                <a:latin typeface="Arial"/>
                <a:cs typeface="Arial"/>
              </a:rPr>
              <a:t> </a:t>
            </a:r>
            <a:r>
              <a:rPr lang="ru-RU" sz="1000" dirty="0">
                <a:latin typeface="Arial"/>
                <a:cs typeface="Arial"/>
              </a:rPr>
              <a:t>в </a:t>
            </a:r>
            <a:r>
              <a:rPr lang="ru-RU" sz="1000" spc="-25" dirty="0">
                <a:latin typeface="Arial"/>
                <a:cs typeface="Arial"/>
              </a:rPr>
              <a:t>упра</a:t>
            </a:r>
            <a:r>
              <a:rPr lang="ru-RU" sz="1000" spc="-30" dirty="0">
                <a:latin typeface="Arial"/>
                <a:cs typeface="Arial"/>
              </a:rPr>
              <a:t>в</a:t>
            </a:r>
            <a:r>
              <a:rPr lang="ru-RU" sz="1000" spc="-10" dirty="0">
                <a:latin typeface="Arial"/>
                <a:cs typeface="Arial"/>
              </a:rPr>
              <a:t>лении</a:t>
            </a:r>
            <a:r>
              <a:rPr lang="cs-CZ" sz="1000" spc="-10" dirty="0">
                <a:latin typeface="Arial"/>
                <a:cs typeface="Arial"/>
              </a:rPr>
              <a:t> </a:t>
            </a:r>
            <a:r>
              <a:rPr lang="ru-RU" sz="1000" spc="-10" dirty="0">
                <a:latin typeface="Arial"/>
                <a:cs typeface="Arial"/>
              </a:rPr>
              <a:t>проектами </a:t>
            </a:r>
            <a:r>
              <a:rPr lang="cs-CZ" sz="1000" spc="-10" dirty="0">
                <a:latin typeface="Arial"/>
                <a:cs typeface="Arial"/>
              </a:rPr>
              <a:t>(Operations </a:t>
            </a:r>
            <a:r>
              <a:rPr lang="en-US" sz="1000" spc="-10" dirty="0">
                <a:latin typeface="Arial"/>
                <a:cs typeface="Arial"/>
              </a:rPr>
              <a:t>&amp;</a:t>
            </a:r>
            <a:r>
              <a:rPr lang="cs-CZ" sz="1000" spc="-10" dirty="0">
                <a:latin typeface="Arial"/>
                <a:cs typeface="Arial"/>
              </a:rPr>
              <a:t> </a:t>
            </a:r>
            <a:r>
              <a:rPr lang="en-US" sz="1000" spc="-10" dirty="0">
                <a:latin typeface="Arial"/>
                <a:cs typeface="Arial"/>
              </a:rPr>
              <a:t>IT, Real Estate Investments</a:t>
            </a:r>
            <a:r>
              <a:rPr lang="cs-CZ" sz="1000" spc="-10" dirty="0">
                <a:latin typeface="Arial"/>
                <a:cs typeface="Arial"/>
              </a:rPr>
              <a:t>)</a:t>
            </a:r>
            <a:endParaRPr lang="ru-RU" sz="1000" dirty="0">
              <a:latin typeface="Arial"/>
              <a:cs typeface="Arial"/>
            </a:endParaRPr>
          </a:p>
        </p:txBody>
      </p:sp>
      <p:sp>
        <p:nvSpPr>
          <p:cNvPr id="15" name="object 38"/>
          <p:cNvSpPr txBox="1"/>
          <p:nvPr/>
        </p:nvSpPr>
        <p:spPr>
          <a:xfrm>
            <a:off x="386042" y="4069162"/>
            <a:ext cx="1542149" cy="1643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30225">
              <a:lnSpc>
                <a:spcPct val="78700"/>
              </a:lnSpc>
            </a:pPr>
            <a:r>
              <a:rPr lang="ru-RU" b="1" spc="5">
                <a:solidFill>
                  <a:srgbClr val="231F20"/>
                </a:solidFill>
                <a:latin typeface="Trebuchet MS"/>
                <a:cs typeface="Trebuchet MS"/>
              </a:rPr>
              <a:t>Петр Расоха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00"/>
              </a:spcBef>
            </a:pPr>
            <a:r>
              <a:rPr lang="ru-RU" sz="1000" spc="-40">
                <a:solidFill>
                  <a:srgbClr val="231F20"/>
                </a:solidFill>
                <a:latin typeface="Arial"/>
                <a:cs typeface="Arial"/>
              </a:rPr>
              <a:t>Опытный топ-менеджер и банкир с </a:t>
            </a:r>
            <a:r>
              <a:rPr lang="ru-RU" sz="1000" spc="-40" dirty="0">
                <a:solidFill>
                  <a:srgbClr val="231F20"/>
                </a:solidFill>
                <a:latin typeface="Arial"/>
                <a:cs typeface="Arial"/>
              </a:rPr>
              <a:t>более чем 20-летним опытом работы, от финансов </a:t>
            </a:r>
            <a:r>
              <a:rPr lang="ru-RU" sz="1000" spc="-40">
                <a:solidFill>
                  <a:srgbClr val="231F20"/>
                </a:solidFill>
                <a:latin typeface="Arial"/>
                <a:cs typeface="Arial"/>
              </a:rPr>
              <a:t>и операций </a:t>
            </a:r>
            <a:r>
              <a:rPr lang="ru-RU" sz="1000" spc="-40" dirty="0">
                <a:solidFill>
                  <a:srgbClr val="231F20"/>
                </a:solidFill>
                <a:latin typeface="Arial"/>
                <a:cs typeface="Arial"/>
              </a:rPr>
              <a:t>до </a:t>
            </a:r>
            <a:r>
              <a:rPr lang="ru-RU" sz="1000" spc="-40">
                <a:solidFill>
                  <a:srgbClr val="231F20"/>
                </a:solidFill>
                <a:latin typeface="Arial"/>
                <a:cs typeface="Arial"/>
              </a:rPr>
              <a:t>позиции председателя правления </a:t>
            </a:r>
            <a:r>
              <a:rPr lang="ru-RU" sz="1000" spc="-40" dirty="0">
                <a:solidFill>
                  <a:srgbClr val="231F20"/>
                </a:solidFill>
                <a:latin typeface="Arial"/>
                <a:cs typeface="Arial"/>
              </a:rPr>
              <a:t>в крупных </a:t>
            </a:r>
            <a:r>
              <a:rPr lang="ru-RU" sz="1000" spc="-40">
                <a:solidFill>
                  <a:srgbClr val="231F20"/>
                </a:solidFill>
                <a:latin typeface="Arial"/>
                <a:cs typeface="Arial"/>
              </a:rPr>
              <a:t>международных банках</a:t>
            </a:r>
            <a:endParaRPr lang="ru-RU" sz="1000" spc="-40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17" name="object 44"/>
          <p:cNvSpPr/>
          <p:nvPr/>
        </p:nvSpPr>
        <p:spPr>
          <a:xfrm>
            <a:off x="4260523" y="3886093"/>
            <a:ext cx="1323945" cy="45719"/>
          </a:xfrm>
          <a:custGeom>
            <a:avLst/>
            <a:gdLst/>
            <a:ahLst/>
            <a:cxnLst/>
            <a:rect l="l" t="t" r="r" b="b"/>
            <a:pathLst>
              <a:path w="2007870">
                <a:moveTo>
                  <a:pt x="0" y="0"/>
                </a:moveTo>
                <a:lnTo>
                  <a:pt x="2007641" y="0"/>
                </a:lnTo>
              </a:path>
            </a:pathLst>
          </a:custGeom>
          <a:ln w="635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5"/>
          <p:cNvSpPr/>
          <p:nvPr/>
        </p:nvSpPr>
        <p:spPr>
          <a:xfrm flipV="1">
            <a:off x="2340650" y="3831934"/>
            <a:ext cx="1313837" cy="45719"/>
          </a:xfrm>
          <a:custGeom>
            <a:avLst/>
            <a:gdLst/>
            <a:ahLst/>
            <a:cxnLst/>
            <a:rect l="l" t="t" r="r" b="b"/>
            <a:pathLst>
              <a:path w="2007870">
                <a:moveTo>
                  <a:pt x="0" y="0"/>
                </a:moveTo>
                <a:lnTo>
                  <a:pt x="2007641" y="0"/>
                </a:lnTo>
              </a:path>
            </a:pathLst>
          </a:custGeom>
          <a:ln w="3175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Picture 2" descr="C:\ФОТОСЕССИЯ Олег Анищик 31.08.2016\BEST\Small\09_IMG_969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1" b="10782"/>
          <a:stretch/>
        </p:blipFill>
        <p:spPr bwMode="auto">
          <a:xfrm>
            <a:off x="2340650" y="1468847"/>
            <a:ext cx="1313837" cy="171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bject 33"/>
          <p:cNvSpPr txBox="1"/>
          <p:nvPr/>
        </p:nvSpPr>
        <p:spPr>
          <a:xfrm>
            <a:off x="6190512" y="3392454"/>
            <a:ext cx="1804071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300" dirty="0">
                <a:latin typeface="Verdana"/>
                <a:cs typeface="Verdana"/>
              </a:rPr>
              <a:t>Финансовый директор</a:t>
            </a:r>
            <a:endParaRPr sz="1300" dirty="0">
              <a:latin typeface="Verdana"/>
              <a:cs typeface="Verdana"/>
            </a:endParaRPr>
          </a:p>
        </p:txBody>
      </p:sp>
      <p:sp>
        <p:nvSpPr>
          <p:cNvPr id="26" name="object 36"/>
          <p:cNvSpPr txBox="1"/>
          <p:nvPr/>
        </p:nvSpPr>
        <p:spPr>
          <a:xfrm>
            <a:off x="6190513" y="4063032"/>
            <a:ext cx="1804070" cy="1400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530225">
              <a:lnSpc>
                <a:spcPct val="78700"/>
              </a:lnSpc>
            </a:pPr>
            <a:r>
              <a:rPr lang="ru-RU" b="1" spc="5" dirty="0">
                <a:solidFill>
                  <a:srgbClr val="231F20"/>
                </a:solidFill>
                <a:latin typeface="Trebuchet MS"/>
                <a:cs typeface="Trebuchet MS"/>
              </a:rPr>
              <a:t>Елена</a:t>
            </a:r>
          </a:p>
          <a:p>
            <a:pPr marL="12700" marR="530225">
              <a:lnSpc>
                <a:spcPct val="78700"/>
              </a:lnSpc>
            </a:pPr>
            <a:r>
              <a:rPr lang="ru-RU" b="1" spc="5" dirty="0">
                <a:solidFill>
                  <a:srgbClr val="231F20"/>
                </a:solidFill>
                <a:latin typeface="Trebuchet MS"/>
                <a:cs typeface="Trebuchet MS"/>
              </a:rPr>
              <a:t>Зубрицкая</a:t>
            </a:r>
            <a:endParaRPr lang="ru-RU" dirty="0">
              <a:latin typeface="Trebuchet MS"/>
              <a:cs typeface="Trebuchet MS"/>
            </a:endParaRPr>
          </a:p>
        </p:txBody>
      </p:sp>
      <p:sp>
        <p:nvSpPr>
          <p:cNvPr id="27" name="object 44"/>
          <p:cNvSpPr/>
          <p:nvPr/>
        </p:nvSpPr>
        <p:spPr>
          <a:xfrm>
            <a:off x="6190512" y="3874566"/>
            <a:ext cx="1300706" cy="45719"/>
          </a:xfrm>
          <a:custGeom>
            <a:avLst/>
            <a:gdLst/>
            <a:ahLst/>
            <a:cxnLst/>
            <a:rect l="l" t="t" r="r" b="b"/>
            <a:pathLst>
              <a:path w="2007870">
                <a:moveTo>
                  <a:pt x="0" y="0"/>
                </a:moveTo>
                <a:lnTo>
                  <a:pt x="2007641" y="0"/>
                </a:lnTo>
              </a:path>
            </a:pathLst>
          </a:custGeom>
          <a:ln w="635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3"/>
          <p:cNvSpPr txBox="1"/>
          <p:nvPr/>
        </p:nvSpPr>
        <p:spPr>
          <a:xfrm>
            <a:off x="8056808" y="3408868"/>
            <a:ext cx="1452093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300">
                <a:latin typeface="Verdana"/>
                <a:cs typeface="Verdana"/>
              </a:rPr>
              <a:t>Директор по рискам</a:t>
            </a:r>
            <a:endParaRPr sz="1300" dirty="0">
              <a:latin typeface="Verdana"/>
              <a:cs typeface="Verdana"/>
            </a:endParaRPr>
          </a:p>
        </p:txBody>
      </p:sp>
      <p:sp>
        <p:nvSpPr>
          <p:cNvPr id="33" name="object 36"/>
          <p:cNvSpPr txBox="1"/>
          <p:nvPr/>
        </p:nvSpPr>
        <p:spPr>
          <a:xfrm>
            <a:off x="8097263" y="4069162"/>
            <a:ext cx="1913512" cy="179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30225">
              <a:lnSpc>
                <a:spcPct val="78700"/>
              </a:lnSpc>
            </a:pPr>
            <a:r>
              <a:rPr lang="ru-RU" b="1" spc="5" dirty="0">
                <a:solidFill>
                  <a:srgbClr val="231F20"/>
                </a:solidFill>
                <a:latin typeface="Trebuchet MS"/>
                <a:cs typeface="Trebuchet MS"/>
              </a:rPr>
              <a:t>Ксения Головачева</a:t>
            </a:r>
            <a:endParaRPr lang="ru-RU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40"/>
              </a:spcBef>
            </a:pPr>
            <a:r>
              <a:rPr lang="ru-RU" sz="1000" spc="-5" dirty="0">
                <a:solidFill>
                  <a:srgbClr val="231F20"/>
                </a:solidFill>
                <a:latin typeface="Arial"/>
                <a:cs typeface="Arial"/>
              </a:rPr>
              <a:t>Более 5 лет стажа в             сфере риск-менедж-          мента с опытом  ра-             боты в ведущем ме-                 ждународном розни-             чном банке, специа-     лизирующемся на   микрокредитовании</a:t>
            </a:r>
          </a:p>
        </p:txBody>
      </p:sp>
      <p:sp>
        <p:nvSpPr>
          <p:cNvPr id="34" name="object 44"/>
          <p:cNvSpPr/>
          <p:nvPr/>
        </p:nvSpPr>
        <p:spPr>
          <a:xfrm>
            <a:off x="8096901" y="3886093"/>
            <a:ext cx="1371905" cy="45719"/>
          </a:xfrm>
          <a:custGeom>
            <a:avLst/>
            <a:gdLst/>
            <a:ahLst/>
            <a:cxnLst/>
            <a:rect l="l" t="t" r="r" b="b"/>
            <a:pathLst>
              <a:path w="2007870">
                <a:moveTo>
                  <a:pt x="0" y="0"/>
                </a:moveTo>
                <a:lnTo>
                  <a:pt x="2007641" y="0"/>
                </a:lnTo>
              </a:path>
            </a:pathLst>
          </a:custGeom>
          <a:ln w="635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2"/>
          <p:cNvSpPr/>
          <p:nvPr/>
        </p:nvSpPr>
        <p:spPr>
          <a:xfrm flipV="1">
            <a:off x="386042" y="3839044"/>
            <a:ext cx="1331635" cy="45719"/>
          </a:xfrm>
          <a:custGeom>
            <a:avLst/>
            <a:gdLst/>
            <a:ahLst/>
            <a:cxnLst/>
            <a:rect l="l" t="t" r="r" b="b"/>
            <a:pathLst>
              <a:path w="2007870">
                <a:moveTo>
                  <a:pt x="0" y="0"/>
                </a:moveTo>
                <a:lnTo>
                  <a:pt x="2007641" y="0"/>
                </a:lnTo>
              </a:path>
            </a:pathLst>
          </a:custGeom>
          <a:ln w="635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47F11BB3-DB9B-4F98-ADE0-65A2C1E35CD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6" r="18759" b="7588"/>
          <a:stretch/>
        </p:blipFill>
        <p:spPr>
          <a:xfrm>
            <a:off x="6146979" y="1468845"/>
            <a:ext cx="1317433" cy="17120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F73FE21-65BC-4478-83AF-DA10CBD39D9B}"/>
              </a:ext>
            </a:extLst>
          </p:cNvPr>
          <p:cNvSpPr/>
          <p:nvPr/>
        </p:nvSpPr>
        <p:spPr>
          <a:xfrm>
            <a:off x="6101992" y="4579867"/>
            <a:ext cx="1652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>
              <a:spcBef>
                <a:spcPts val="1040"/>
              </a:spcBef>
            </a:pPr>
            <a:r>
              <a:rPr lang="ru-RU" sz="1000" spc="-40" dirty="0">
                <a:solidFill>
                  <a:srgbClr val="231F20"/>
                </a:solidFill>
                <a:latin typeface="Arial"/>
                <a:cs typeface="Arial"/>
              </a:rPr>
              <a:t>Много</a:t>
            </a:r>
            <a:r>
              <a:rPr lang="ru-RU" sz="1000" spc="-45" dirty="0">
                <a:solidFill>
                  <a:srgbClr val="231F20"/>
                </a:solidFill>
                <a:latin typeface="Arial"/>
                <a:cs typeface="Arial"/>
              </a:rPr>
              <a:t>л</a:t>
            </a:r>
            <a:r>
              <a:rPr lang="ru-RU" sz="1000" spc="-50" dirty="0">
                <a:solidFill>
                  <a:srgbClr val="231F20"/>
                </a:solidFill>
                <a:latin typeface="Arial"/>
                <a:cs typeface="Arial"/>
              </a:rPr>
              <a:t>етний</a:t>
            </a:r>
            <a:r>
              <a:rPr lang="ru-RU"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000" spc="-20" dirty="0">
                <a:solidFill>
                  <a:srgbClr val="231F20"/>
                </a:solidFill>
                <a:latin typeface="Arial"/>
                <a:cs typeface="Arial"/>
              </a:rPr>
              <a:t>оп</a:t>
            </a:r>
            <a:r>
              <a:rPr lang="ru-RU" sz="1000" spc="-30" dirty="0">
                <a:solidFill>
                  <a:srgbClr val="231F20"/>
                </a:solidFill>
                <a:latin typeface="Arial"/>
                <a:cs typeface="Arial"/>
              </a:rPr>
              <a:t>ы</a:t>
            </a:r>
            <a:r>
              <a:rPr lang="ru-RU" sz="1000" spc="-60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lang="ru-RU"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000" dirty="0">
                <a:solidFill>
                  <a:srgbClr val="231F20"/>
                </a:solidFill>
                <a:latin typeface="Arial"/>
                <a:cs typeface="Arial"/>
              </a:rPr>
              <a:t>в </a:t>
            </a:r>
            <a:r>
              <a:rPr lang="ru-RU" sz="1000" spc="-25" dirty="0">
                <a:solidFill>
                  <a:srgbClr val="231F20"/>
                </a:solidFill>
                <a:latin typeface="Arial"/>
                <a:cs typeface="Arial"/>
              </a:rPr>
              <a:t>упра</a:t>
            </a:r>
            <a:r>
              <a:rPr lang="ru-RU" sz="1000" spc="-3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lang="ru-RU" sz="1000" spc="-10" dirty="0">
                <a:solidFill>
                  <a:srgbClr val="231F20"/>
                </a:solidFill>
                <a:latin typeface="Arial"/>
                <a:cs typeface="Arial"/>
              </a:rPr>
              <a:t>лении</a:t>
            </a:r>
            <a:r>
              <a:rPr lang="ru-RU"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000" spc="-5" dirty="0">
                <a:solidFill>
                  <a:srgbClr val="231F20"/>
                </a:solidFill>
                <a:latin typeface="Arial"/>
                <a:cs typeface="Arial"/>
              </a:rPr>
              <a:t> финансами и финансовом менеджменте</a:t>
            </a:r>
            <a:endParaRPr lang="ru-RU"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0934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72278" y="804701"/>
            <a:ext cx="8321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defTabSz="227013">
              <a:buClr>
                <a:srgbClr val="17317B"/>
              </a:buClr>
            </a:pPr>
            <a:r>
              <a:rPr lang="ru-RU" sz="12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2016 г. «Выручай-Деньги» успешно вывела на рынок новый бренд – «</a:t>
            </a:r>
            <a:r>
              <a:rPr lang="en-US" sz="12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VD Platinum. </a:t>
            </a:r>
            <a:r>
              <a:rPr lang="ru-RU" sz="12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Займы наличными»  </a:t>
            </a:r>
            <a:endParaRPr lang="en-US" sz="1200" b="1" i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386372" y="335823"/>
            <a:ext cx="9533721" cy="40385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ru-RU" sz="1600" b="1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УСПЕШНЫЙ ЗАПУСК НОВОГО БИЗНЕС-НАПРАВЛЕНИЯ 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8584443" y="335823"/>
            <a:ext cx="980050" cy="468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404813" indent="-114300" algn="ctr">
              <a:lnSpc>
                <a:spcPct val="150000"/>
              </a:lnSpc>
              <a:spcBef>
                <a:spcPct val="0"/>
              </a:spcBef>
              <a:buClr>
                <a:srgbClr val="17317B"/>
              </a:buClr>
              <a:buFont typeface="Wingdings" pitchFamily="2" charset="2"/>
              <a:buChar char="§"/>
              <a:tabLst>
                <a:tab pos="346075" algn="l"/>
              </a:tabLst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2044158" y="6460997"/>
            <a:ext cx="7520335" cy="1360"/>
          </a:xfrm>
          <a:prstGeom prst="line">
            <a:avLst/>
          </a:prstGeom>
          <a:ln w="476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Номер слайда 52"/>
          <p:cNvSpPr>
            <a:spLocks noGrp="1"/>
          </p:cNvSpPr>
          <p:nvPr>
            <p:ph type="sldNum" sz="quarter" idx="12"/>
          </p:nvPr>
        </p:nvSpPr>
        <p:spPr>
          <a:xfrm>
            <a:off x="7253093" y="5984279"/>
            <a:ext cx="2311400" cy="365125"/>
          </a:xfrm>
        </p:spPr>
        <p:txBody>
          <a:bodyPr/>
          <a:lstStyle/>
          <a:p>
            <a:fld id="{B80BBA46-9E30-432C-BEB6-E2E857F79A4B}" type="slidenum">
              <a:rPr lang="ru-RU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6</a:t>
            </a:fld>
            <a:endParaRPr lang="ru-RU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object 30"/>
          <p:cNvSpPr txBox="1"/>
          <p:nvPr/>
        </p:nvSpPr>
        <p:spPr>
          <a:xfrm>
            <a:off x="597788" y="4379701"/>
            <a:ext cx="240004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sz="1300" dirty="0">
              <a:latin typeface="Arial"/>
              <a:cs typeface="Arial"/>
            </a:endParaRPr>
          </a:p>
        </p:txBody>
      </p:sp>
      <p:pic>
        <p:nvPicPr>
          <p:cNvPr id="2" name="Picture 2" descr="G:\!!!____М.B.А. EMPIRE____!!!\ВЫРУЧАЙ-ДЕНЬГИ\VD PLATINUM\INCH Kiev\Current visual 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82" y="1266132"/>
            <a:ext cx="3023237" cy="151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!!!____М.B.А. EMPIRE____!!!\ВЫРУЧАЙ-ДЕНЬГИ\VD PLATINUM\INCH Kiev\Current visual 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2" y="4446859"/>
            <a:ext cx="3025947" cy="151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!!!____М.B.А. EMPIRE____!!!\ВЫРУЧАЙ-ДЕНЬГИ\VD PLATINUM\INCH Kiev\Current visual 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82" y="2850036"/>
            <a:ext cx="3034213" cy="151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65912" y="4693057"/>
            <a:ext cx="57985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/>
              <a:t>Компания запустила новый продукт «займы наличными» в марте 2016 г. Активная фаза продаж началась в конце лета. В октябре в Крыму была проведена активная интегри-рованная имиджевая рекламная кампания в поддержку разработанного бренда </a:t>
            </a:r>
            <a:r>
              <a:rPr lang="en-US" sz="1100" dirty="0">
                <a:solidFill>
                  <a:srgbClr val="0070C0"/>
                </a:solidFill>
              </a:rPr>
              <a:t>VD Platinum</a:t>
            </a:r>
            <a:r>
              <a:rPr lang="ru-RU" sz="1100" dirty="0"/>
              <a:t>, под которым продвигается продуктовая линейка «займы наличными». В результате кампании продажи возросли </a:t>
            </a:r>
            <a:r>
              <a:rPr lang="ru-RU" sz="1100" dirty="0">
                <a:solidFill>
                  <a:srgbClr val="0070C0"/>
                </a:solidFill>
              </a:rPr>
              <a:t>в 2,5-3 раза</a:t>
            </a:r>
            <a:r>
              <a:rPr lang="ru-RU" sz="1100" dirty="0"/>
              <a:t>. </a:t>
            </a:r>
          </a:p>
          <a:p>
            <a:pPr algn="just"/>
            <a:r>
              <a:rPr lang="ru-RU" sz="1100" dirty="0"/>
              <a:t>В 2017 г. компания открыла 8 офисов продаж займов наличными в Центральном федеральном округе РФ. Доля продаж займов наличными в общем кредитном портфеле стремительно растет и на 01.10.2017 превышает 19%. </a:t>
            </a:r>
          </a:p>
        </p:txBody>
      </p:sp>
      <p:pic>
        <p:nvPicPr>
          <p:cNvPr id="3077" name="Picture 5" descr="G:\!!!____М.B.А. EMPIRE____!!!\ВЫРУЧАЙ-ДЕНЬГИ\VD PLATINUM\INCH Kiev\VD_Platinum_small_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003" y="177864"/>
            <a:ext cx="758825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02" y="6153179"/>
            <a:ext cx="1764556" cy="51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3" r="10506" b="38272"/>
          <a:stretch/>
        </p:blipFill>
        <p:spPr bwMode="auto">
          <a:xfrm>
            <a:off x="3868415" y="2815392"/>
            <a:ext cx="4509608" cy="187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" r="1402"/>
          <a:stretch/>
        </p:blipFill>
        <p:spPr bwMode="auto">
          <a:xfrm>
            <a:off x="6706162" y="1208896"/>
            <a:ext cx="2745230" cy="158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0"/>
          <a:stretch/>
        </p:blipFill>
        <p:spPr bwMode="auto">
          <a:xfrm>
            <a:off x="3868415" y="1192339"/>
            <a:ext cx="2762508" cy="160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95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72279" y="804701"/>
            <a:ext cx="821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defTabSz="227013">
              <a:buClr>
                <a:srgbClr val="17317B"/>
              </a:buClr>
            </a:pPr>
            <a:r>
              <a:rPr lang="ru-RU" sz="12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Основные бизнес-направления компании – дальнейший рост в 2-х ключевых сегментах: потребительские займы и </a:t>
            </a:r>
            <a:r>
              <a:rPr lang="ru-RU" sz="1200" b="1" i="1" dirty="0">
                <a:solidFill>
                  <a:srgbClr val="2533B9"/>
                </a:solidFill>
                <a:latin typeface="Arial" pitchFamily="34" charset="0"/>
                <a:cs typeface="Arial" pitchFamily="34" charset="0"/>
              </a:rPr>
              <a:t>займы наличными</a:t>
            </a:r>
            <a:endParaRPr lang="en-US" sz="1200" b="1" i="1" dirty="0">
              <a:solidFill>
                <a:srgbClr val="2533B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386372" y="335823"/>
            <a:ext cx="9533721" cy="40385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ru-RU" sz="1600" b="1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ПРОДУКТОВАЯ ЛИНЕЙКА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8584443" y="335823"/>
            <a:ext cx="980050" cy="468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404813" indent="-114300" algn="ctr">
              <a:lnSpc>
                <a:spcPct val="150000"/>
              </a:lnSpc>
              <a:spcBef>
                <a:spcPct val="0"/>
              </a:spcBef>
              <a:buClr>
                <a:srgbClr val="17317B"/>
              </a:buClr>
              <a:buFont typeface="Wingdings" pitchFamily="2" charset="2"/>
              <a:buChar char="§"/>
              <a:tabLst>
                <a:tab pos="346075" algn="l"/>
              </a:tabLst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bk object 17"/>
          <p:cNvSpPr/>
          <p:nvPr/>
        </p:nvSpPr>
        <p:spPr>
          <a:xfrm>
            <a:off x="8826209" y="163773"/>
            <a:ext cx="632108" cy="632933"/>
          </a:xfrm>
          <a:custGeom>
            <a:avLst/>
            <a:gdLst/>
            <a:ahLst/>
            <a:cxnLst/>
            <a:rect l="l" t="t" r="r" b="b"/>
            <a:pathLst>
              <a:path w="1191260" h="1217930">
                <a:moveTo>
                  <a:pt x="282929" y="892041"/>
                </a:moveTo>
                <a:lnTo>
                  <a:pt x="183349" y="892759"/>
                </a:lnTo>
                <a:lnTo>
                  <a:pt x="137279" y="911286"/>
                </a:lnTo>
                <a:lnTo>
                  <a:pt x="119735" y="957922"/>
                </a:lnTo>
                <a:lnTo>
                  <a:pt x="119661" y="1135574"/>
                </a:lnTo>
                <a:lnTo>
                  <a:pt x="119728" y="1151997"/>
                </a:lnTo>
                <a:lnTo>
                  <a:pt x="137317" y="1199951"/>
                </a:lnTo>
                <a:lnTo>
                  <a:pt x="181825" y="1217828"/>
                </a:lnTo>
                <a:lnTo>
                  <a:pt x="206728" y="1213171"/>
                </a:lnTo>
                <a:lnTo>
                  <a:pt x="226464" y="1200045"/>
                </a:lnTo>
                <a:lnTo>
                  <a:pt x="239588" y="1179884"/>
                </a:lnTo>
                <a:lnTo>
                  <a:pt x="244652" y="1154125"/>
                </a:lnTo>
                <a:lnTo>
                  <a:pt x="244703" y="1115415"/>
                </a:lnTo>
                <a:lnTo>
                  <a:pt x="734203" y="1115415"/>
                </a:lnTo>
                <a:lnTo>
                  <a:pt x="767466" y="1093394"/>
                </a:lnTo>
                <a:lnTo>
                  <a:pt x="804460" y="1063519"/>
                </a:lnTo>
                <a:lnTo>
                  <a:pt x="816419" y="1051965"/>
                </a:lnTo>
                <a:lnTo>
                  <a:pt x="507414" y="1051965"/>
                </a:lnTo>
                <a:lnTo>
                  <a:pt x="461217" y="1051399"/>
                </a:lnTo>
                <a:lnTo>
                  <a:pt x="418479" y="1045426"/>
                </a:lnTo>
                <a:lnTo>
                  <a:pt x="380499" y="1034690"/>
                </a:lnTo>
                <a:lnTo>
                  <a:pt x="348576" y="1019835"/>
                </a:lnTo>
                <a:lnTo>
                  <a:pt x="378953" y="1019835"/>
                </a:lnTo>
                <a:lnTo>
                  <a:pt x="381254" y="1019784"/>
                </a:lnTo>
                <a:lnTo>
                  <a:pt x="407102" y="1014330"/>
                </a:lnTo>
                <a:lnTo>
                  <a:pt x="427393" y="1001052"/>
                </a:lnTo>
                <a:lnTo>
                  <a:pt x="440682" y="981401"/>
                </a:lnTo>
                <a:lnTo>
                  <a:pt x="445528" y="956830"/>
                </a:lnTo>
                <a:lnTo>
                  <a:pt x="441023" y="931823"/>
                </a:lnTo>
                <a:lnTo>
                  <a:pt x="428120" y="911632"/>
                </a:lnTo>
                <a:lnTo>
                  <a:pt x="408163" y="898035"/>
                </a:lnTo>
                <a:lnTo>
                  <a:pt x="382498" y="892810"/>
                </a:lnTo>
                <a:lnTo>
                  <a:pt x="282929" y="892041"/>
                </a:lnTo>
                <a:close/>
              </a:path>
              <a:path w="1191260" h="1217930">
                <a:moveTo>
                  <a:pt x="734203" y="1115415"/>
                </a:moveTo>
                <a:lnTo>
                  <a:pt x="244703" y="1115415"/>
                </a:lnTo>
                <a:lnTo>
                  <a:pt x="292812" y="1135574"/>
                </a:lnTo>
                <a:lnTo>
                  <a:pt x="340248" y="1151997"/>
                </a:lnTo>
                <a:lnTo>
                  <a:pt x="386965" y="1164605"/>
                </a:lnTo>
                <a:lnTo>
                  <a:pt x="432918" y="1173318"/>
                </a:lnTo>
                <a:lnTo>
                  <a:pt x="478059" y="1178059"/>
                </a:lnTo>
                <a:lnTo>
                  <a:pt x="522342" y="1178748"/>
                </a:lnTo>
                <a:lnTo>
                  <a:pt x="565723" y="1175307"/>
                </a:lnTo>
                <a:lnTo>
                  <a:pt x="608154" y="1167657"/>
                </a:lnTo>
                <a:lnTo>
                  <a:pt x="649590" y="1155719"/>
                </a:lnTo>
                <a:lnTo>
                  <a:pt x="689985" y="1139415"/>
                </a:lnTo>
                <a:lnTo>
                  <a:pt x="729292" y="1118666"/>
                </a:lnTo>
                <a:lnTo>
                  <a:pt x="734203" y="1115415"/>
                </a:lnTo>
                <a:close/>
              </a:path>
              <a:path w="1191260" h="1217930">
                <a:moveTo>
                  <a:pt x="939277" y="485546"/>
                </a:moveTo>
                <a:lnTo>
                  <a:pt x="794905" y="485546"/>
                </a:lnTo>
                <a:lnTo>
                  <a:pt x="816383" y="518917"/>
                </a:lnTo>
                <a:lnTo>
                  <a:pt x="833713" y="556348"/>
                </a:lnTo>
                <a:lnTo>
                  <a:pt x="846541" y="597081"/>
                </a:lnTo>
                <a:lnTo>
                  <a:pt x="854515" y="640363"/>
                </a:lnTo>
                <a:lnTo>
                  <a:pt x="857283" y="685436"/>
                </a:lnTo>
                <a:lnTo>
                  <a:pt x="854493" y="731546"/>
                </a:lnTo>
                <a:lnTo>
                  <a:pt x="845790" y="777935"/>
                </a:lnTo>
                <a:lnTo>
                  <a:pt x="830824" y="823849"/>
                </a:lnTo>
                <a:lnTo>
                  <a:pt x="809242" y="868531"/>
                </a:lnTo>
                <a:lnTo>
                  <a:pt x="780636" y="911286"/>
                </a:lnTo>
                <a:lnTo>
                  <a:pt x="744816" y="951179"/>
                </a:lnTo>
                <a:lnTo>
                  <a:pt x="700811" y="987297"/>
                </a:lnTo>
                <a:lnTo>
                  <a:pt x="653769" y="1014791"/>
                </a:lnTo>
                <a:lnTo>
                  <a:pt x="604989" y="1034304"/>
                </a:lnTo>
                <a:lnTo>
                  <a:pt x="555771" y="1046481"/>
                </a:lnTo>
                <a:lnTo>
                  <a:pt x="507414" y="1051965"/>
                </a:lnTo>
                <a:lnTo>
                  <a:pt x="816419" y="1051965"/>
                </a:lnTo>
                <a:lnTo>
                  <a:pt x="874725" y="989647"/>
                </a:lnTo>
                <a:lnTo>
                  <a:pt x="905061" y="948942"/>
                </a:lnTo>
                <a:lnTo>
                  <a:pt x="930502" y="907751"/>
                </a:lnTo>
                <a:lnTo>
                  <a:pt x="951139" y="866112"/>
                </a:lnTo>
                <a:lnTo>
                  <a:pt x="967066" y="824065"/>
                </a:lnTo>
                <a:lnTo>
                  <a:pt x="978375" y="781649"/>
                </a:lnTo>
                <a:lnTo>
                  <a:pt x="985157" y="738903"/>
                </a:lnTo>
                <a:lnTo>
                  <a:pt x="987505" y="695866"/>
                </a:lnTo>
                <a:lnTo>
                  <a:pt x="985513" y="652577"/>
                </a:lnTo>
                <a:lnTo>
                  <a:pt x="979271" y="609076"/>
                </a:lnTo>
                <a:lnTo>
                  <a:pt x="968873" y="565401"/>
                </a:lnTo>
                <a:lnTo>
                  <a:pt x="954411" y="521592"/>
                </a:lnTo>
                <a:lnTo>
                  <a:pt x="939277" y="485546"/>
                </a:lnTo>
                <a:close/>
              </a:path>
              <a:path w="1191260" h="1217930">
                <a:moveTo>
                  <a:pt x="378953" y="1019835"/>
                </a:moveTo>
                <a:lnTo>
                  <a:pt x="348576" y="1019835"/>
                </a:lnTo>
                <a:lnTo>
                  <a:pt x="373615" y="1019953"/>
                </a:lnTo>
                <a:lnTo>
                  <a:pt x="378953" y="1019835"/>
                </a:lnTo>
                <a:close/>
              </a:path>
              <a:path w="1191260" h="1217930">
                <a:moveTo>
                  <a:pt x="510184" y="197508"/>
                </a:moveTo>
                <a:lnTo>
                  <a:pt x="459978" y="198211"/>
                </a:lnTo>
                <a:lnTo>
                  <a:pt x="409498" y="203911"/>
                </a:lnTo>
                <a:lnTo>
                  <a:pt x="362551" y="214070"/>
                </a:lnTo>
                <a:lnTo>
                  <a:pt x="317060" y="229005"/>
                </a:lnTo>
                <a:lnTo>
                  <a:pt x="273354" y="248416"/>
                </a:lnTo>
                <a:lnTo>
                  <a:pt x="231765" y="272002"/>
                </a:lnTo>
                <a:lnTo>
                  <a:pt x="192621" y="299462"/>
                </a:lnTo>
                <a:lnTo>
                  <a:pt x="156252" y="330496"/>
                </a:lnTo>
                <a:lnTo>
                  <a:pt x="122990" y="364804"/>
                </a:lnTo>
                <a:lnTo>
                  <a:pt x="93164" y="402083"/>
                </a:lnTo>
                <a:lnTo>
                  <a:pt x="67104" y="442035"/>
                </a:lnTo>
                <a:lnTo>
                  <a:pt x="45140" y="484358"/>
                </a:lnTo>
                <a:lnTo>
                  <a:pt x="27602" y="528752"/>
                </a:lnTo>
                <a:lnTo>
                  <a:pt x="14820" y="574916"/>
                </a:lnTo>
                <a:lnTo>
                  <a:pt x="6648" y="622352"/>
                </a:lnTo>
                <a:lnTo>
                  <a:pt x="3390" y="646259"/>
                </a:lnTo>
                <a:lnTo>
                  <a:pt x="0" y="670140"/>
                </a:lnTo>
                <a:lnTo>
                  <a:pt x="0" y="710996"/>
                </a:lnTo>
                <a:lnTo>
                  <a:pt x="7543" y="762787"/>
                </a:lnTo>
                <a:lnTo>
                  <a:pt x="15854" y="788093"/>
                </a:lnTo>
                <a:lnTo>
                  <a:pt x="31345" y="806816"/>
                </a:lnTo>
                <a:lnTo>
                  <a:pt x="52344" y="817603"/>
                </a:lnTo>
                <a:lnTo>
                  <a:pt x="77177" y="819099"/>
                </a:lnTo>
                <a:lnTo>
                  <a:pt x="101923" y="810495"/>
                </a:lnTo>
                <a:lnTo>
                  <a:pt x="120334" y="793654"/>
                </a:lnTo>
                <a:lnTo>
                  <a:pt x="130650" y="770746"/>
                </a:lnTo>
                <a:lnTo>
                  <a:pt x="131114" y="743940"/>
                </a:lnTo>
                <a:lnTo>
                  <a:pt x="126132" y="699607"/>
                </a:lnTo>
                <a:lnTo>
                  <a:pt x="127111" y="655824"/>
                </a:lnTo>
                <a:lnTo>
                  <a:pt x="133818" y="612627"/>
                </a:lnTo>
                <a:lnTo>
                  <a:pt x="146024" y="570052"/>
                </a:lnTo>
                <a:lnTo>
                  <a:pt x="164641" y="526213"/>
                </a:lnTo>
                <a:lnTo>
                  <a:pt x="175547" y="503549"/>
                </a:lnTo>
                <a:lnTo>
                  <a:pt x="186905" y="479488"/>
                </a:lnTo>
                <a:lnTo>
                  <a:pt x="367263" y="479488"/>
                </a:lnTo>
                <a:lnTo>
                  <a:pt x="278904" y="391109"/>
                </a:lnTo>
                <a:lnTo>
                  <a:pt x="279400" y="390664"/>
                </a:lnTo>
                <a:lnTo>
                  <a:pt x="341148" y="354187"/>
                </a:lnTo>
                <a:lnTo>
                  <a:pt x="385795" y="337239"/>
                </a:lnTo>
                <a:lnTo>
                  <a:pt x="431509" y="326486"/>
                </a:lnTo>
                <a:lnTo>
                  <a:pt x="478274" y="321763"/>
                </a:lnTo>
                <a:lnTo>
                  <a:pt x="632271" y="321763"/>
                </a:lnTo>
                <a:lnTo>
                  <a:pt x="632872" y="321490"/>
                </a:lnTo>
                <a:lnTo>
                  <a:pt x="646099" y="307897"/>
                </a:lnTo>
                <a:lnTo>
                  <a:pt x="654183" y="290034"/>
                </a:lnTo>
                <a:lnTo>
                  <a:pt x="656704" y="269074"/>
                </a:lnTo>
                <a:lnTo>
                  <a:pt x="653170" y="249535"/>
                </a:lnTo>
                <a:lnTo>
                  <a:pt x="643750" y="232786"/>
                </a:lnTo>
                <a:lnTo>
                  <a:pt x="629100" y="219849"/>
                </a:lnTo>
                <a:lnTo>
                  <a:pt x="609879" y="211747"/>
                </a:lnTo>
                <a:lnTo>
                  <a:pt x="560142" y="201966"/>
                </a:lnTo>
                <a:lnTo>
                  <a:pt x="510184" y="197508"/>
                </a:lnTo>
                <a:close/>
              </a:path>
              <a:path w="1191260" h="1217930">
                <a:moveTo>
                  <a:pt x="367263" y="479488"/>
                </a:moveTo>
                <a:lnTo>
                  <a:pt x="186905" y="479488"/>
                </a:lnTo>
                <a:lnTo>
                  <a:pt x="494042" y="786752"/>
                </a:lnTo>
                <a:lnTo>
                  <a:pt x="670333" y="610260"/>
                </a:lnTo>
                <a:lnTo>
                  <a:pt x="498005" y="610260"/>
                </a:lnTo>
                <a:lnTo>
                  <a:pt x="367263" y="479488"/>
                </a:lnTo>
                <a:close/>
              </a:path>
              <a:path w="1191260" h="1217930">
                <a:moveTo>
                  <a:pt x="1129892" y="0"/>
                </a:moveTo>
                <a:lnTo>
                  <a:pt x="1079207" y="23825"/>
                </a:lnTo>
                <a:lnTo>
                  <a:pt x="722579" y="380441"/>
                </a:lnTo>
                <a:lnTo>
                  <a:pt x="503618" y="599643"/>
                </a:lnTo>
                <a:lnTo>
                  <a:pt x="500380" y="606717"/>
                </a:lnTo>
                <a:lnTo>
                  <a:pt x="498005" y="610260"/>
                </a:lnTo>
                <a:lnTo>
                  <a:pt x="670333" y="610260"/>
                </a:lnTo>
                <a:lnTo>
                  <a:pt x="794905" y="485546"/>
                </a:lnTo>
                <a:lnTo>
                  <a:pt x="939277" y="485546"/>
                </a:lnTo>
                <a:lnTo>
                  <a:pt x="935978" y="477688"/>
                </a:lnTo>
                <a:lnTo>
                  <a:pt x="913664" y="433727"/>
                </a:lnTo>
                <a:lnTo>
                  <a:pt x="887564" y="389750"/>
                </a:lnTo>
                <a:lnTo>
                  <a:pt x="892047" y="385978"/>
                </a:lnTo>
                <a:lnTo>
                  <a:pt x="950214" y="329641"/>
                </a:lnTo>
                <a:lnTo>
                  <a:pt x="1160868" y="118859"/>
                </a:lnTo>
                <a:lnTo>
                  <a:pt x="1189150" y="76721"/>
                </a:lnTo>
                <a:lnTo>
                  <a:pt x="1190744" y="58686"/>
                </a:lnTo>
                <a:lnTo>
                  <a:pt x="1186496" y="41013"/>
                </a:lnTo>
                <a:lnTo>
                  <a:pt x="1176604" y="24676"/>
                </a:lnTo>
                <a:lnTo>
                  <a:pt x="1154586" y="6294"/>
                </a:lnTo>
                <a:lnTo>
                  <a:pt x="1129892" y="0"/>
                </a:lnTo>
                <a:close/>
              </a:path>
              <a:path w="1191260" h="1217930">
                <a:moveTo>
                  <a:pt x="632271" y="321763"/>
                </a:moveTo>
                <a:lnTo>
                  <a:pt x="478274" y="321763"/>
                </a:lnTo>
                <a:lnTo>
                  <a:pt x="526073" y="322903"/>
                </a:lnTo>
                <a:lnTo>
                  <a:pt x="584826" y="331232"/>
                </a:lnTo>
                <a:lnTo>
                  <a:pt x="595025" y="331820"/>
                </a:lnTo>
                <a:lnTo>
                  <a:pt x="605164" y="331344"/>
                </a:lnTo>
                <a:lnTo>
                  <a:pt x="614921" y="329641"/>
                </a:lnTo>
                <a:lnTo>
                  <a:pt x="632271" y="321763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3942608" y="6462357"/>
            <a:ext cx="5621885" cy="0"/>
          </a:xfrm>
          <a:prstGeom prst="line">
            <a:avLst/>
          </a:prstGeom>
          <a:ln w="476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Номер слайда 52"/>
          <p:cNvSpPr>
            <a:spLocks noGrp="1"/>
          </p:cNvSpPr>
          <p:nvPr>
            <p:ph type="sldNum" sz="quarter" idx="12"/>
          </p:nvPr>
        </p:nvSpPr>
        <p:spPr>
          <a:xfrm>
            <a:off x="7253093" y="5984279"/>
            <a:ext cx="2311400" cy="365125"/>
          </a:xfrm>
        </p:spPr>
        <p:txBody>
          <a:bodyPr/>
          <a:lstStyle/>
          <a:p>
            <a:fld id="{B80BBA46-9E30-432C-BEB6-E2E857F79A4B}" type="slidenum">
              <a:rPr lang="ru-RU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7</a:t>
            </a:fld>
            <a:endParaRPr lang="ru-RU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Picture 2" descr="Выручай День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01" y="5984279"/>
            <a:ext cx="142875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251" y="6153179"/>
            <a:ext cx="1764556" cy="51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object 28">
            <a:extLst>
              <a:ext uri="{FF2B5EF4-FFF2-40B4-BE49-F238E27FC236}">
                <a16:creationId xmlns:a16="http://schemas.microsoft.com/office/drawing/2014/main" xmlns="" id="{03F4D269-5E98-4D02-B640-81BCEEC781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048199"/>
              </p:ext>
            </p:extLst>
          </p:nvPr>
        </p:nvGraphicFramePr>
        <p:xfrm>
          <a:off x="408501" y="1379319"/>
          <a:ext cx="8216515" cy="436592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5067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45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38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7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98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356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03821">
                <a:tc>
                  <a:txBody>
                    <a:bodyPr/>
                    <a:lstStyle/>
                    <a:p>
                      <a:pPr marL="397510" marR="161290" indent="-24701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350" dirty="0"/>
                        <a:t>Кредитный</a:t>
                      </a:r>
                    </a:p>
                    <a:p>
                      <a:pPr marL="397510" marR="161290" indent="-24701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350"/>
                        <a:t>Продукт (заем)</a:t>
                      </a:r>
                      <a:endParaRPr sz="135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4675" marR="78105" indent="-49403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350" dirty="0"/>
                        <a:t>Первоначальный взнос</a:t>
                      </a:r>
                      <a:endParaRPr sz="135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5275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350" dirty="0"/>
                        <a:t>Срок займа</a:t>
                      </a:r>
                      <a:endParaRPr sz="135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018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350" dirty="0"/>
                        <a:t>Сумма займа, руб.</a:t>
                      </a:r>
                      <a:endParaRPr sz="135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6520" marR="10668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350" dirty="0"/>
                        <a:t>Единовременная комиссия за выдачу займа</a:t>
                      </a:r>
                      <a:endParaRPr sz="135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4465" marR="14859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350" dirty="0"/>
                        <a:t>Процентная ставка        (годовых)</a:t>
                      </a:r>
                      <a:endParaRPr sz="135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904">
                <a:tc gridSpan="6">
                  <a:txBody>
                    <a:bodyPr/>
                    <a:lstStyle/>
                    <a:p>
                      <a:pPr marL="515620" marR="68580" lvl="0" indent="-442595" algn="ctr" defTabSz="914400" rtl="0" eaLnBrk="1" fontAlgn="auto" latinLnBrk="0" hangingPunct="1">
                        <a:lnSpc>
                          <a:spcPct val="101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</a:rPr>
                        <a:t>П</a:t>
                      </a:r>
                      <a:r>
                        <a:rPr lang="ru-RU" sz="1400" b="1" spc="-10" dirty="0">
                          <a:solidFill>
                            <a:srgbClr val="00B050"/>
                          </a:solidFill>
                        </a:rPr>
                        <a:t>о</a:t>
                      </a:r>
                      <a:r>
                        <a:rPr lang="ru-RU" sz="1400" b="1" dirty="0">
                          <a:solidFill>
                            <a:srgbClr val="00B050"/>
                          </a:solidFill>
                        </a:rPr>
                        <a:t>т</a:t>
                      </a:r>
                      <a:r>
                        <a:rPr lang="ru-RU" sz="1400" b="1" spc="-10" dirty="0">
                          <a:solidFill>
                            <a:srgbClr val="00B050"/>
                          </a:solidFill>
                        </a:rPr>
                        <a:t>р</a:t>
                      </a:r>
                      <a:r>
                        <a:rPr lang="ru-RU" sz="1400" b="1" dirty="0">
                          <a:solidFill>
                            <a:srgbClr val="00B050"/>
                          </a:solidFill>
                        </a:rPr>
                        <a:t>е</a:t>
                      </a:r>
                      <a:r>
                        <a:rPr lang="ru-RU" sz="1400" b="1" spc="-10" dirty="0">
                          <a:solidFill>
                            <a:srgbClr val="00B050"/>
                          </a:solidFill>
                        </a:rPr>
                        <a:t>б</a:t>
                      </a:r>
                      <a:r>
                        <a:rPr lang="ru-RU" sz="1400" b="1" spc="-5" dirty="0">
                          <a:solidFill>
                            <a:srgbClr val="00B050"/>
                          </a:solidFill>
                        </a:rPr>
                        <a:t>и</a:t>
                      </a:r>
                      <a:r>
                        <a:rPr lang="ru-RU" sz="1400" b="1" spc="-20" dirty="0">
                          <a:solidFill>
                            <a:srgbClr val="00B050"/>
                          </a:solidFill>
                        </a:rPr>
                        <a:t>т</a:t>
                      </a:r>
                      <a:r>
                        <a:rPr lang="ru-RU" sz="1400" b="1" spc="-30" dirty="0">
                          <a:solidFill>
                            <a:srgbClr val="00B050"/>
                          </a:solidFill>
                        </a:rPr>
                        <a:t>е</a:t>
                      </a:r>
                      <a:r>
                        <a:rPr lang="ru-RU" sz="1400" b="1" dirty="0">
                          <a:solidFill>
                            <a:srgbClr val="00B050"/>
                          </a:solidFill>
                        </a:rPr>
                        <a:t>льс</a:t>
                      </a:r>
                      <a:r>
                        <a:rPr lang="ru-RU" sz="1400" b="1" spc="-5" dirty="0">
                          <a:solidFill>
                            <a:srgbClr val="00B050"/>
                          </a:solidFill>
                        </a:rPr>
                        <a:t>ки</a:t>
                      </a:r>
                      <a:r>
                        <a:rPr lang="ru-RU" sz="1400" b="1" dirty="0">
                          <a:solidFill>
                            <a:srgbClr val="00B050"/>
                          </a:solidFill>
                        </a:rPr>
                        <a:t>е </a:t>
                      </a:r>
                      <a:r>
                        <a:rPr lang="ru-RU" sz="1400" b="1" spc="-5">
                          <a:solidFill>
                            <a:srgbClr val="00B050"/>
                          </a:solidFill>
                        </a:rPr>
                        <a:t>з</a:t>
                      </a:r>
                      <a:r>
                        <a:rPr lang="ru-RU" sz="1400" b="1">
                          <a:solidFill>
                            <a:srgbClr val="00B050"/>
                          </a:solidFill>
                        </a:rPr>
                        <a:t>ай</a:t>
                      </a:r>
                      <a:r>
                        <a:rPr lang="ru-RU" sz="1400" b="1" spc="-10">
                          <a:solidFill>
                            <a:srgbClr val="00B050"/>
                          </a:solidFill>
                        </a:rPr>
                        <a:t>м</a:t>
                      </a:r>
                      <a:r>
                        <a:rPr lang="ru-RU" sz="1400" b="1">
                          <a:solidFill>
                            <a:srgbClr val="00B050"/>
                          </a:solidFill>
                        </a:rPr>
                        <a:t>ы (</a:t>
                      </a:r>
                      <a:r>
                        <a:rPr lang="en-US" sz="1400" b="1">
                          <a:solidFill>
                            <a:srgbClr val="00B050"/>
                          </a:solidFill>
                        </a:rPr>
                        <a:t>POS-</a:t>
                      </a:r>
                      <a:r>
                        <a:rPr lang="ru-RU" sz="1400" b="1">
                          <a:solidFill>
                            <a:srgbClr val="00B050"/>
                          </a:solidFill>
                        </a:rPr>
                        <a:t>кредиты)</a:t>
                      </a:r>
                      <a:endParaRPr lang="ru-RU" sz="1400" b="1" dirty="0">
                        <a:solidFill>
                          <a:srgbClr val="00B050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2004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912651"/>
                  </a:ext>
                </a:extLst>
              </a:tr>
              <a:tr h="221886">
                <a:tc>
                  <a:txBody>
                    <a:bodyPr/>
                    <a:lstStyle/>
                    <a:p>
                      <a:pPr marL="515620" marR="68580" indent="-442595">
                        <a:lnSpc>
                          <a:spcPct val="101499"/>
                        </a:lnSpc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Акционный</a:t>
                      </a:r>
                      <a:endParaRPr sz="1400" b="1" dirty="0">
                        <a:solidFill>
                          <a:srgbClr val="00B05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lang="ru-RU" sz="1100" spc="-10" dirty="0">
                          <a:latin typeface="+mn-lt"/>
                        </a:rPr>
                        <a:t>20-90</a:t>
                      </a:r>
                      <a:r>
                        <a:rPr sz="1100" dirty="0">
                          <a:latin typeface="+mn-lt"/>
                        </a:rPr>
                        <a:t>%</a:t>
                      </a:r>
                      <a:endParaRPr sz="110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5275">
                        <a:lnSpc>
                          <a:spcPct val="100000"/>
                        </a:lnSpc>
                      </a:pPr>
                      <a:r>
                        <a:rPr lang="ru-RU" sz="1100" spc="-5" dirty="0">
                          <a:latin typeface="+mn-lt"/>
                        </a:rPr>
                        <a:t>2-10 </a:t>
                      </a:r>
                      <a:r>
                        <a:rPr sz="1100" dirty="0" err="1">
                          <a:latin typeface="+mn-lt"/>
                        </a:rPr>
                        <a:t>ме</a:t>
                      </a:r>
                      <a:r>
                        <a:rPr sz="1100" spc="-10" dirty="0" err="1">
                          <a:latin typeface="+mn-lt"/>
                        </a:rPr>
                        <a:t>с</a:t>
                      </a:r>
                      <a:r>
                        <a:rPr sz="1100" dirty="0">
                          <a:latin typeface="+mn-lt"/>
                        </a:rPr>
                        <a:t>.</a:t>
                      </a:r>
                      <a:endParaRPr sz="110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</a:pPr>
                      <a:r>
                        <a:rPr sz="1100" spc="-10" dirty="0" err="1">
                          <a:latin typeface="+mn-lt"/>
                        </a:rPr>
                        <a:t>о</a:t>
                      </a:r>
                      <a:r>
                        <a:rPr sz="1100" dirty="0" err="1">
                          <a:latin typeface="+mn-lt"/>
                        </a:rPr>
                        <a:t>т</a:t>
                      </a:r>
                      <a:r>
                        <a:rPr sz="1100" spc="-20" dirty="0">
                          <a:latin typeface="+mn-lt"/>
                        </a:rPr>
                        <a:t> </a:t>
                      </a:r>
                      <a:r>
                        <a:rPr sz="1100" dirty="0">
                          <a:latin typeface="+mn-lt"/>
                        </a:rPr>
                        <a:t>2 0</a:t>
                      </a:r>
                      <a:r>
                        <a:rPr sz="1100" spc="-5" dirty="0">
                          <a:latin typeface="+mn-lt"/>
                        </a:rPr>
                        <a:t>0</a:t>
                      </a:r>
                      <a:r>
                        <a:rPr sz="1100" dirty="0">
                          <a:latin typeface="+mn-lt"/>
                        </a:rPr>
                        <a:t>0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20" dirty="0">
                          <a:latin typeface="+mn-lt"/>
                        </a:rPr>
                        <a:t>д</a:t>
                      </a:r>
                      <a:r>
                        <a:rPr sz="1100" dirty="0">
                          <a:latin typeface="+mn-lt"/>
                        </a:rPr>
                        <a:t>о </a:t>
                      </a:r>
                      <a:r>
                        <a:rPr sz="1100" spc="-5" dirty="0">
                          <a:latin typeface="+mn-lt"/>
                        </a:rPr>
                        <a:t>1</a:t>
                      </a:r>
                      <a:r>
                        <a:rPr sz="1100" dirty="0">
                          <a:latin typeface="+mn-lt"/>
                        </a:rPr>
                        <a:t>00 </a:t>
                      </a:r>
                      <a:r>
                        <a:rPr sz="1100" spc="-5" dirty="0">
                          <a:latin typeface="+mn-lt"/>
                        </a:rPr>
                        <a:t>00</a:t>
                      </a:r>
                      <a:r>
                        <a:rPr sz="1100" dirty="0">
                          <a:latin typeface="+mn-lt"/>
                        </a:rPr>
                        <a:t>0</a:t>
                      </a:r>
                      <a:endParaRPr sz="110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10" dirty="0" err="1">
                          <a:solidFill>
                            <a:schemeClr val="tx1"/>
                          </a:solidFill>
                          <a:latin typeface="+mn-lt"/>
                        </a:rPr>
                        <a:t>О</a:t>
                      </a:r>
                      <a:r>
                        <a:rPr sz="1100" dirty="0" err="1">
                          <a:solidFill>
                            <a:schemeClr val="tx1"/>
                          </a:solidFill>
                          <a:latin typeface="+mn-lt"/>
                        </a:rPr>
                        <a:t>т</a:t>
                      </a:r>
                      <a:r>
                        <a:rPr sz="1100" spc="-2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r>
                        <a:rPr sz="1100" spc="-10" dirty="0">
                          <a:solidFill>
                            <a:schemeClr val="tx1"/>
                          </a:solidFill>
                          <a:latin typeface="+mn-lt"/>
                        </a:rPr>
                        <a:t>,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r>
                        <a:rPr sz="1100" spc="-1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lang="ru-RU" sz="1100" spc="-5" dirty="0">
                          <a:latin typeface="+mn-lt"/>
                        </a:rPr>
                        <a:t>0,001-5,5</a:t>
                      </a:r>
                      <a:r>
                        <a:rPr sz="1100" dirty="0">
                          <a:latin typeface="+mn-lt"/>
                        </a:rPr>
                        <a:t>%</a:t>
                      </a:r>
                      <a:endParaRPr sz="110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2328">
                <a:tc>
                  <a:txBody>
                    <a:bodyPr/>
                    <a:lstStyle/>
                    <a:p>
                      <a:pPr marL="515620" marR="68580" indent="-442595">
                        <a:lnSpc>
                          <a:spcPct val="101499"/>
                        </a:lnSpc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12+1</a:t>
                      </a:r>
                      <a:endParaRPr sz="1400" b="1" dirty="0">
                        <a:solidFill>
                          <a:srgbClr val="00B05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lang="ru-RU" sz="1100" dirty="0">
                          <a:latin typeface="+mn-lt"/>
                          <a:cs typeface="Calibri"/>
                        </a:rPr>
                        <a:t>10%</a:t>
                      </a:r>
                      <a:endParaRPr sz="110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2004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ru-RU" sz="1100" dirty="0">
                          <a:latin typeface="+mn-lt"/>
                          <a:cs typeface="Calibri"/>
                        </a:rPr>
                        <a:t>12 мес.</a:t>
                      </a:r>
                      <a:endParaRPr sz="110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</a:pPr>
                      <a:r>
                        <a:rPr lang="ru-RU" sz="1100" spc="-10" dirty="0">
                          <a:latin typeface="+mn-lt"/>
                        </a:rPr>
                        <a:t>о</a:t>
                      </a:r>
                      <a:r>
                        <a:rPr lang="ru-RU" sz="1100" dirty="0">
                          <a:latin typeface="+mn-lt"/>
                        </a:rPr>
                        <a:t>т</a:t>
                      </a:r>
                      <a:r>
                        <a:rPr lang="ru-RU" sz="1100" spc="-20" dirty="0">
                          <a:latin typeface="+mn-lt"/>
                        </a:rPr>
                        <a:t> </a:t>
                      </a:r>
                      <a:r>
                        <a:rPr lang="ru-RU" sz="1100" dirty="0">
                          <a:latin typeface="+mn-lt"/>
                        </a:rPr>
                        <a:t>2 0</a:t>
                      </a:r>
                      <a:r>
                        <a:rPr lang="ru-RU" sz="1100" spc="-5" dirty="0">
                          <a:latin typeface="+mn-lt"/>
                        </a:rPr>
                        <a:t>0</a:t>
                      </a:r>
                      <a:r>
                        <a:rPr lang="ru-RU" sz="1100" dirty="0">
                          <a:latin typeface="+mn-lt"/>
                        </a:rPr>
                        <a:t>0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ru-RU" sz="1100" spc="-20" dirty="0">
                          <a:latin typeface="+mn-lt"/>
                        </a:rPr>
                        <a:t>д</a:t>
                      </a:r>
                      <a:r>
                        <a:rPr lang="ru-RU" sz="1100" dirty="0">
                          <a:latin typeface="+mn-lt"/>
                        </a:rPr>
                        <a:t>о </a:t>
                      </a:r>
                      <a:r>
                        <a:rPr lang="ru-RU" sz="1100" spc="-5" dirty="0">
                          <a:latin typeface="+mn-lt"/>
                        </a:rPr>
                        <a:t>1</a:t>
                      </a:r>
                      <a:r>
                        <a:rPr lang="ru-RU" sz="1100" dirty="0">
                          <a:latin typeface="+mn-lt"/>
                        </a:rPr>
                        <a:t>00 </a:t>
                      </a:r>
                      <a:r>
                        <a:rPr lang="ru-RU" sz="1100" spc="-5" dirty="0">
                          <a:latin typeface="+mn-lt"/>
                        </a:rPr>
                        <a:t>00</a:t>
                      </a:r>
                      <a:r>
                        <a:rPr lang="ru-RU" sz="1100" dirty="0">
                          <a:latin typeface="+mn-lt"/>
                        </a:rPr>
                        <a:t>0</a:t>
                      </a:r>
                      <a:endParaRPr lang="ru-RU" sz="110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10" dirty="0">
                          <a:solidFill>
                            <a:schemeClr val="tx1"/>
                          </a:solidFill>
                          <a:latin typeface="+mn-lt"/>
                        </a:rPr>
                        <a:t>О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+mn-lt"/>
                        </a:rPr>
                        <a:t>т</a:t>
                      </a:r>
                      <a:r>
                        <a:rPr lang="ru-RU" sz="1100" spc="-2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r>
                        <a:rPr lang="ru-RU" sz="1100" spc="-10" dirty="0">
                          <a:solidFill>
                            <a:schemeClr val="tx1"/>
                          </a:solidFill>
                          <a:latin typeface="+mn-lt"/>
                        </a:rPr>
                        <a:t>,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r>
                        <a:rPr lang="ru-RU" sz="1100" spc="-1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lang="ru-RU" sz="1100" spc="-5" dirty="0">
                          <a:latin typeface="+mn-lt"/>
                        </a:rPr>
                        <a:t>55</a:t>
                      </a:r>
                      <a:r>
                        <a:rPr lang="ru-RU" sz="1100" dirty="0">
                          <a:latin typeface="+mn-lt"/>
                        </a:rPr>
                        <a:t>%</a:t>
                      </a:r>
                      <a:endParaRPr sz="110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4134055"/>
                  </a:ext>
                </a:extLst>
              </a:tr>
              <a:tr h="115404">
                <a:tc>
                  <a:txBody>
                    <a:bodyPr/>
                    <a:lstStyle/>
                    <a:p>
                      <a:pPr marL="515620" marR="68580" indent="-442595">
                        <a:lnSpc>
                          <a:spcPct val="101499"/>
                        </a:lnSpc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Мой</a:t>
                      </a:r>
                      <a:endParaRPr sz="1400" b="1" dirty="0">
                        <a:solidFill>
                          <a:srgbClr val="00B05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lang="ru-RU" sz="1100" dirty="0">
                          <a:latin typeface="+mn-lt"/>
                          <a:cs typeface="Calibri"/>
                        </a:rPr>
                        <a:t>10-50%</a:t>
                      </a:r>
                      <a:endParaRPr sz="110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2004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ru-RU" sz="1100" dirty="0">
                          <a:latin typeface="+mn-lt"/>
                          <a:cs typeface="Calibri"/>
                        </a:rPr>
                        <a:t>6-36 мес.</a:t>
                      </a:r>
                      <a:endParaRPr sz="110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</a:pPr>
                      <a:r>
                        <a:rPr lang="ru-RU" sz="1100" spc="-10" dirty="0">
                          <a:latin typeface="+mn-lt"/>
                        </a:rPr>
                        <a:t>о</a:t>
                      </a:r>
                      <a:r>
                        <a:rPr lang="ru-RU" sz="1100" dirty="0">
                          <a:latin typeface="+mn-lt"/>
                        </a:rPr>
                        <a:t>т</a:t>
                      </a:r>
                      <a:r>
                        <a:rPr lang="ru-RU" sz="1100" spc="-20" dirty="0">
                          <a:latin typeface="+mn-lt"/>
                        </a:rPr>
                        <a:t> </a:t>
                      </a:r>
                      <a:r>
                        <a:rPr lang="ru-RU" sz="1100" dirty="0">
                          <a:latin typeface="+mn-lt"/>
                        </a:rPr>
                        <a:t>2 0</a:t>
                      </a:r>
                      <a:r>
                        <a:rPr lang="ru-RU" sz="1100" spc="-5" dirty="0">
                          <a:latin typeface="+mn-lt"/>
                        </a:rPr>
                        <a:t>0</a:t>
                      </a:r>
                      <a:r>
                        <a:rPr lang="ru-RU" sz="1100" dirty="0">
                          <a:latin typeface="+mn-lt"/>
                        </a:rPr>
                        <a:t>0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ru-RU" sz="1100" spc="-20" dirty="0">
                          <a:latin typeface="+mn-lt"/>
                        </a:rPr>
                        <a:t>д</a:t>
                      </a:r>
                      <a:r>
                        <a:rPr lang="ru-RU" sz="1100" dirty="0">
                          <a:latin typeface="+mn-lt"/>
                        </a:rPr>
                        <a:t>о </a:t>
                      </a:r>
                      <a:r>
                        <a:rPr lang="ru-RU" sz="1100" spc="-5" dirty="0">
                          <a:latin typeface="+mn-lt"/>
                        </a:rPr>
                        <a:t>1</a:t>
                      </a:r>
                      <a:r>
                        <a:rPr lang="ru-RU" sz="1100" dirty="0">
                          <a:latin typeface="+mn-lt"/>
                        </a:rPr>
                        <a:t>00 </a:t>
                      </a:r>
                      <a:r>
                        <a:rPr lang="ru-RU" sz="1100" spc="-5" dirty="0">
                          <a:latin typeface="+mn-lt"/>
                        </a:rPr>
                        <a:t>00</a:t>
                      </a:r>
                      <a:r>
                        <a:rPr lang="ru-RU" sz="1100" dirty="0">
                          <a:latin typeface="+mn-lt"/>
                        </a:rPr>
                        <a:t>0</a:t>
                      </a:r>
                      <a:endParaRPr sz="110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10" dirty="0">
                          <a:solidFill>
                            <a:schemeClr val="tx1"/>
                          </a:solidFill>
                          <a:latin typeface="+mn-lt"/>
                        </a:rPr>
                        <a:t>О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+mn-lt"/>
                        </a:rPr>
                        <a:t>т</a:t>
                      </a:r>
                      <a:r>
                        <a:rPr lang="ru-RU" sz="1100" spc="-2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r>
                        <a:rPr lang="ru-RU" sz="1100" spc="-10" dirty="0">
                          <a:solidFill>
                            <a:schemeClr val="tx1"/>
                          </a:solidFill>
                          <a:latin typeface="+mn-lt"/>
                        </a:rPr>
                        <a:t>,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r>
                        <a:rPr lang="ru-RU" sz="1100" spc="-1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lang="ru-RU" sz="1100" dirty="0">
                          <a:latin typeface="+mn-lt"/>
                          <a:cs typeface="Calibri"/>
                        </a:rPr>
                        <a:t>55-75%</a:t>
                      </a:r>
                      <a:endParaRPr sz="110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8030377"/>
                  </a:ext>
                </a:extLst>
              </a:tr>
              <a:tr h="240474">
                <a:tc>
                  <a:txBody>
                    <a:bodyPr/>
                    <a:lstStyle/>
                    <a:p>
                      <a:pPr marL="515620" marR="68580" indent="-442595">
                        <a:lnSpc>
                          <a:spcPct val="101499"/>
                        </a:lnSpc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Удобный</a:t>
                      </a:r>
                      <a:endParaRPr sz="1400" b="1" dirty="0">
                        <a:solidFill>
                          <a:srgbClr val="00B05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lang="ru-RU" sz="1100" dirty="0">
                          <a:latin typeface="+mn-lt"/>
                          <a:cs typeface="Calibri"/>
                        </a:rPr>
                        <a:t>0%</a:t>
                      </a:r>
                      <a:endParaRPr sz="110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200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+mn-lt"/>
                          <a:cs typeface="Calibri"/>
                        </a:rPr>
                        <a:t>6-36 мес.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</a:pPr>
                      <a:r>
                        <a:rPr lang="ru-RU" sz="1100" spc="-10" dirty="0">
                          <a:latin typeface="+mn-lt"/>
                        </a:rPr>
                        <a:t>о</a:t>
                      </a:r>
                      <a:r>
                        <a:rPr lang="ru-RU" sz="1100" dirty="0">
                          <a:latin typeface="+mn-lt"/>
                        </a:rPr>
                        <a:t>т</a:t>
                      </a:r>
                      <a:r>
                        <a:rPr lang="ru-RU" sz="1100" spc="-20" dirty="0">
                          <a:latin typeface="+mn-lt"/>
                        </a:rPr>
                        <a:t> </a:t>
                      </a:r>
                      <a:r>
                        <a:rPr lang="ru-RU" sz="1100" dirty="0">
                          <a:latin typeface="+mn-lt"/>
                        </a:rPr>
                        <a:t>2 0</a:t>
                      </a:r>
                      <a:r>
                        <a:rPr lang="ru-RU" sz="1100" spc="-5" dirty="0">
                          <a:latin typeface="+mn-lt"/>
                        </a:rPr>
                        <a:t>0</a:t>
                      </a:r>
                      <a:r>
                        <a:rPr lang="ru-RU" sz="1100" dirty="0">
                          <a:latin typeface="+mn-lt"/>
                        </a:rPr>
                        <a:t>0</a:t>
                      </a: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ru-RU" sz="1100" spc="-20" dirty="0">
                          <a:latin typeface="+mn-lt"/>
                        </a:rPr>
                        <a:t>д</a:t>
                      </a:r>
                      <a:r>
                        <a:rPr lang="ru-RU" sz="1100" dirty="0">
                          <a:latin typeface="+mn-lt"/>
                        </a:rPr>
                        <a:t>о </a:t>
                      </a:r>
                      <a:r>
                        <a:rPr lang="ru-RU" sz="1100" spc="-5" dirty="0">
                          <a:latin typeface="+mn-lt"/>
                        </a:rPr>
                        <a:t>1</a:t>
                      </a:r>
                      <a:r>
                        <a:rPr lang="ru-RU" sz="1100" dirty="0">
                          <a:latin typeface="+mn-lt"/>
                        </a:rPr>
                        <a:t>00 </a:t>
                      </a:r>
                      <a:r>
                        <a:rPr lang="ru-RU" sz="1100" spc="-5" dirty="0">
                          <a:latin typeface="+mn-lt"/>
                        </a:rPr>
                        <a:t>00</a:t>
                      </a:r>
                      <a:r>
                        <a:rPr lang="ru-RU" sz="1100" dirty="0">
                          <a:latin typeface="+mn-lt"/>
                        </a:rPr>
                        <a:t>0</a:t>
                      </a:r>
                      <a:endParaRPr sz="110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10" dirty="0">
                          <a:solidFill>
                            <a:schemeClr val="tx1"/>
                          </a:solidFill>
                          <a:latin typeface="+mn-lt"/>
                        </a:rPr>
                        <a:t>О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+mn-lt"/>
                        </a:rPr>
                        <a:t>т</a:t>
                      </a:r>
                      <a:r>
                        <a:rPr lang="ru-RU" sz="1100" spc="-2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r>
                        <a:rPr lang="ru-RU" sz="1100" spc="-10" dirty="0">
                          <a:solidFill>
                            <a:schemeClr val="tx1"/>
                          </a:solidFill>
                          <a:latin typeface="+mn-lt"/>
                        </a:rPr>
                        <a:t>,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r>
                        <a:rPr lang="ru-RU" sz="1100" spc="-1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lang="ru-RU" sz="1100" dirty="0">
                          <a:latin typeface="+mn-lt"/>
                          <a:cs typeface="Calibri"/>
                        </a:rPr>
                        <a:t>55-75%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7151597"/>
                  </a:ext>
                </a:extLst>
              </a:tr>
              <a:tr h="333357">
                <a:tc gridSpan="6">
                  <a:txBody>
                    <a:bodyPr/>
                    <a:lstStyle/>
                    <a:p>
                      <a:pPr marL="515620" marR="68580" indent="-442595" algn="ctr">
                        <a:lnSpc>
                          <a:spcPct val="101499"/>
                        </a:lnSpc>
                      </a:pPr>
                      <a:r>
                        <a:rPr lang="ru-RU" sz="1400" b="1" dirty="0">
                          <a:solidFill>
                            <a:srgbClr val="2533B9"/>
                          </a:solidFill>
                          <a:latin typeface="Calibri"/>
                          <a:cs typeface="Calibri"/>
                        </a:rPr>
                        <a:t>Займы наличными (</a:t>
                      </a:r>
                      <a:r>
                        <a:rPr lang="en-US" sz="1400" b="1" dirty="0">
                          <a:solidFill>
                            <a:srgbClr val="2533B9"/>
                          </a:solidFill>
                          <a:latin typeface="Calibri"/>
                          <a:cs typeface="Calibri"/>
                        </a:rPr>
                        <a:t>VD Platinum)</a:t>
                      </a:r>
                      <a:endParaRPr sz="1400" b="1" dirty="0">
                        <a:solidFill>
                          <a:srgbClr val="2533B9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2004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0605707"/>
                  </a:ext>
                </a:extLst>
              </a:tr>
              <a:tr h="4146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00" b="1" kern="1200" spc="-5">
                          <a:solidFill>
                            <a:srgbClr val="2533B9"/>
                          </a:solidFill>
                          <a:latin typeface="+mn-lt"/>
                          <a:ea typeface="+mn-ea"/>
                          <a:cs typeface="+mn-cs"/>
                        </a:rPr>
                        <a:t> Стандартный</a:t>
                      </a:r>
                      <a:endParaRPr sz="1400" b="1" kern="1200" spc="-5" dirty="0">
                        <a:solidFill>
                          <a:srgbClr val="2533B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"/>
                        </a:spcBef>
                      </a:pPr>
                      <a:endParaRPr sz="11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/>
                        <a:t>-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6230">
                        <a:lnSpc>
                          <a:spcPct val="100000"/>
                        </a:lnSpc>
                      </a:pPr>
                      <a:r>
                        <a:rPr lang="ru-RU" sz="1100" spc="-20" dirty="0"/>
                        <a:t>1-4 года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sz="1100" spc="-10" dirty="0" err="1"/>
                        <a:t>о</a:t>
                      </a:r>
                      <a:r>
                        <a:rPr sz="1100" dirty="0" err="1"/>
                        <a:t>т</a:t>
                      </a:r>
                      <a:r>
                        <a:rPr sz="1100" spc="-20" dirty="0"/>
                        <a:t> </a:t>
                      </a:r>
                      <a:r>
                        <a:rPr lang="ru-RU" sz="1100" spc="0" dirty="0"/>
                        <a:t>50</a:t>
                      </a:r>
                      <a:r>
                        <a:rPr sz="1100" dirty="0"/>
                        <a:t> 0</a:t>
                      </a:r>
                      <a:r>
                        <a:rPr sz="1100" spc="-5" dirty="0"/>
                        <a:t>0</a:t>
                      </a:r>
                      <a:r>
                        <a:rPr sz="1100" dirty="0"/>
                        <a:t>0</a:t>
                      </a:r>
                    </a:p>
                    <a:p>
                      <a:pPr marL="3746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20" dirty="0" err="1"/>
                        <a:t>д</a:t>
                      </a:r>
                      <a:r>
                        <a:rPr sz="1100" dirty="0" err="1"/>
                        <a:t>о</a:t>
                      </a:r>
                      <a:r>
                        <a:rPr sz="1100" dirty="0"/>
                        <a:t> </a:t>
                      </a:r>
                      <a:r>
                        <a:rPr lang="ru-RU" sz="1100" spc="-10" dirty="0"/>
                        <a:t>50</a:t>
                      </a:r>
                      <a:r>
                        <a:rPr sz="1100" dirty="0"/>
                        <a:t>0</a:t>
                      </a:r>
                      <a:r>
                        <a:rPr sz="1100" spc="5" dirty="0"/>
                        <a:t> </a:t>
                      </a:r>
                      <a:r>
                        <a:rPr sz="1100" spc="-5" dirty="0"/>
                        <a:t>00</a:t>
                      </a:r>
                      <a:r>
                        <a:rPr sz="1100" dirty="0"/>
                        <a:t>0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"/>
                        </a:spcBef>
                      </a:pPr>
                      <a:endParaRPr sz="11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/>
                        <a:t>-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lang="ru-RU" sz="1100" spc="-20" dirty="0"/>
                        <a:t>44,5%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46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00" b="1" kern="1200" spc="-5">
                          <a:solidFill>
                            <a:srgbClr val="2533B9"/>
                          </a:solidFill>
                          <a:latin typeface="+mn-lt"/>
                          <a:ea typeface="+mn-ea"/>
                          <a:cs typeface="+mn-cs"/>
                        </a:rPr>
                        <a:t> Доступный</a:t>
                      </a:r>
                      <a:endParaRPr sz="1400" b="1" kern="1200" spc="-5" dirty="0">
                        <a:solidFill>
                          <a:srgbClr val="2533B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latin typeface="Calibri"/>
                          <a:cs typeface="Calibri"/>
                        </a:rPr>
                        <a:t>- 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623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20" dirty="0"/>
                        <a:t>1-4 года</a:t>
                      </a:r>
                      <a:endParaRPr lang="ru-RU" sz="110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lang="ru-RU" sz="1100" spc="-10" dirty="0"/>
                        <a:t>о</a:t>
                      </a:r>
                      <a:r>
                        <a:rPr lang="ru-RU" sz="1100" dirty="0"/>
                        <a:t>т</a:t>
                      </a:r>
                      <a:r>
                        <a:rPr lang="ru-RU" sz="1100" spc="-20" dirty="0"/>
                        <a:t> </a:t>
                      </a:r>
                      <a:r>
                        <a:rPr lang="ru-RU" sz="1100" spc="0" dirty="0"/>
                        <a:t>30</a:t>
                      </a:r>
                      <a:r>
                        <a:rPr lang="ru-RU" sz="1100" dirty="0"/>
                        <a:t> 0</a:t>
                      </a:r>
                      <a:r>
                        <a:rPr lang="ru-RU" sz="1100" spc="-5" dirty="0"/>
                        <a:t>0</a:t>
                      </a:r>
                      <a:r>
                        <a:rPr lang="ru-RU" sz="1100" dirty="0"/>
                        <a:t>0</a:t>
                      </a:r>
                    </a:p>
                    <a:p>
                      <a:pPr marL="3746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ru-RU" sz="1100" spc="-20" dirty="0"/>
                        <a:t>д</a:t>
                      </a:r>
                      <a:r>
                        <a:rPr lang="ru-RU" sz="1100" dirty="0"/>
                        <a:t>о </a:t>
                      </a:r>
                      <a:r>
                        <a:rPr lang="ru-RU" sz="1100" spc="-10" dirty="0"/>
                        <a:t>10</a:t>
                      </a:r>
                      <a:r>
                        <a:rPr lang="ru-RU" sz="1100" dirty="0"/>
                        <a:t>0</a:t>
                      </a:r>
                      <a:r>
                        <a:rPr lang="ru-RU" sz="1100" spc="5" dirty="0"/>
                        <a:t> </a:t>
                      </a:r>
                      <a:r>
                        <a:rPr lang="ru-RU" sz="1100" spc="-5" dirty="0"/>
                        <a:t>00</a:t>
                      </a:r>
                      <a:r>
                        <a:rPr lang="ru-RU" sz="1100" dirty="0"/>
                        <a:t>0</a:t>
                      </a:r>
                      <a:endParaRPr lang="ru-RU" sz="110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latin typeface="Calibri"/>
                          <a:cs typeface="Calibri"/>
                        </a:rPr>
                        <a:t>-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latin typeface="Calibri"/>
                          <a:cs typeface="Calibri"/>
                        </a:rPr>
                        <a:t>60,5-65%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6899522"/>
                  </a:ext>
                </a:extLst>
              </a:tr>
              <a:tr h="4146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00" b="1" kern="1200" spc="-5">
                          <a:solidFill>
                            <a:srgbClr val="2533B9"/>
                          </a:solidFill>
                          <a:latin typeface="+mn-lt"/>
                          <a:ea typeface="+mn-ea"/>
                          <a:cs typeface="+mn-cs"/>
                        </a:rPr>
                        <a:t> Под </a:t>
                      </a:r>
                      <a:r>
                        <a:rPr lang="ru-RU" sz="1400" b="1" kern="1200" spc="-5" dirty="0">
                          <a:solidFill>
                            <a:srgbClr val="2533B9"/>
                          </a:solidFill>
                          <a:latin typeface="+mn-lt"/>
                          <a:ea typeface="+mn-ea"/>
                          <a:cs typeface="+mn-cs"/>
                        </a:rPr>
                        <a:t>залог ПТС</a:t>
                      </a:r>
                      <a:endParaRPr sz="1400" b="1" kern="1200" spc="-5" dirty="0">
                        <a:solidFill>
                          <a:srgbClr val="2533B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latin typeface="Calibri"/>
                          <a:cs typeface="Calibri"/>
                        </a:rPr>
                        <a:t>- 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623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20" dirty="0"/>
                        <a:t>1-4 года</a:t>
                      </a:r>
                      <a:endParaRPr lang="ru-RU" sz="110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lang="ru-RU" sz="1100" spc="-10" dirty="0"/>
                        <a:t>о</a:t>
                      </a:r>
                      <a:r>
                        <a:rPr lang="ru-RU" sz="1100" dirty="0"/>
                        <a:t>т</a:t>
                      </a:r>
                      <a:r>
                        <a:rPr lang="ru-RU" sz="1100" spc="-20" dirty="0"/>
                        <a:t> </a:t>
                      </a:r>
                      <a:r>
                        <a:rPr lang="ru-RU" sz="1100" spc="0" dirty="0"/>
                        <a:t>50</a:t>
                      </a:r>
                      <a:r>
                        <a:rPr lang="ru-RU" sz="1100" dirty="0"/>
                        <a:t> 0</a:t>
                      </a:r>
                      <a:r>
                        <a:rPr lang="ru-RU" sz="1100" spc="-5" dirty="0"/>
                        <a:t>0</a:t>
                      </a:r>
                      <a:r>
                        <a:rPr lang="ru-RU" sz="1100" dirty="0"/>
                        <a:t>0</a:t>
                      </a:r>
                    </a:p>
                    <a:p>
                      <a:pPr marL="3746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ru-RU" sz="1100" spc="-20" dirty="0"/>
                        <a:t>д</a:t>
                      </a:r>
                      <a:r>
                        <a:rPr lang="ru-RU" sz="1100" dirty="0"/>
                        <a:t>о </a:t>
                      </a:r>
                      <a:r>
                        <a:rPr lang="ru-RU" sz="1100" spc="-10" dirty="0"/>
                        <a:t>50</a:t>
                      </a:r>
                      <a:r>
                        <a:rPr lang="ru-RU" sz="1100" dirty="0"/>
                        <a:t>0</a:t>
                      </a:r>
                      <a:r>
                        <a:rPr lang="ru-RU" sz="1100" spc="5" dirty="0"/>
                        <a:t> </a:t>
                      </a:r>
                      <a:r>
                        <a:rPr lang="ru-RU" sz="1100" spc="-5" dirty="0"/>
                        <a:t>00</a:t>
                      </a:r>
                      <a:r>
                        <a:rPr lang="ru-RU" sz="1100" dirty="0"/>
                        <a:t>0</a:t>
                      </a:r>
                      <a:endParaRPr lang="ru-RU" sz="110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latin typeface="Calibri"/>
                          <a:cs typeface="Calibri"/>
                        </a:rPr>
                        <a:t>- 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latin typeface="Calibri"/>
                          <a:cs typeface="Calibri"/>
                        </a:rPr>
                        <a:t>55%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5300256"/>
                  </a:ext>
                </a:extLst>
              </a:tr>
              <a:tr h="4146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00" b="1" kern="1200" spc="-5">
                          <a:solidFill>
                            <a:srgbClr val="2533B9"/>
                          </a:solidFill>
                          <a:latin typeface="+mn-lt"/>
                          <a:ea typeface="+mn-ea"/>
                          <a:cs typeface="+mn-cs"/>
                        </a:rPr>
                        <a:t> Под залог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00" b="1" kern="1200" spc="-5">
                          <a:solidFill>
                            <a:srgbClr val="2533B9"/>
                          </a:solidFill>
                          <a:latin typeface="+mn-lt"/>
                          <a:ea typeface="+mn-ea"/>
                          <a:cs typeface="+mn-cs"/>
                        </a:rPr>
                        <a:t> недвижимости</a:t>
                      </a:r>
                      <a:endParaRPr sz="1400" b="1" kern="1200" spc="-5" dirty="0">
                        <a:solidFill>
                          <a:srgbClr val="2533B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latin typeface="Calibri"/>
                          <a:cs typeface="Calibri"/>
                        </a:rPr>
                        <a:t>- 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623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20" dirty="0"/>
                        <a:t>1-5 лет</a:t>
                      </a:r>
                      <a:endParaRPr lang="ru-RU" sz="110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lang="ru-RU" sz="1100" spc="-10" dirty="0"/>
                        <a:t>о</a:t>
                      </a:r>
                      <a:r>
                        <a:rPr lang="ru-RU" sz="1100" dirty="0"/>
                        <a:t>т</a:t>
                      </a:r>
                      <a:r>
                        <a:rPr lang="ru-RU" sz="1100" spc="-20" dirty="0"/>
                        <a:t> </a:t>
                      </a:r>
                      <a:r>
                        <a:rPr lang="ru-RU" sz="1100" spc="0" dirty="0"/>
                        <a:t>100</a:t>
                      </a:r>
                      <a:r>
                        <a:rPr lang="ru-RU" sz="1100" dirty="0"/>
                        <a:t> 0</a:t>
                      </a:r>
                      <a:r>
                        <a:rPr lang="ru-RU" sz="1100" spc="-5" dirty="0"/>
                        <a:t>0</a:t>
                      </a:r>
                      <a:r>
                        <a:rPr lang="ru-RU" sz="1100" dirty="0"/>
                        <a:t>0</a:t>
                      </a:r>
                    </a:p>
                    <a:p>
                      <a:pPr marL="3746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ru-RU" sz="1100" spc="-20" dirty="0"/>
                        <a:t>д</a:t>
                      </a:r>
                      <a:r>
                        <a:rPr lang="ru-RU" sz="1100" dirty="0"/>
                        <a:t>о </a:t>
                      </a:r>
                      <a:r>
                        <a:rPr lang="ru-RU" sz="1100" spc="-10" dirty="0"/>
                        <a:t>5 00</a:t>
                      </a:r>
                      <a:r>
                        <a:rPr lang="ru-RU" sz="1100" dirty="0"/>
                        <a:t>0</a:t>
                      </a:r>
                      <a:r>
                        <a:rPr lang="ru-RU" sz="1100" spc="5" dirty="0"/>
                        <a:t> </a:t>
                      </a:r>
                      <a:r>
                        <a:rPr lang="ru-RU" sz="1100" spc="-5" dirty="0"/>
                        <a:t>00</a:t>
                      </a:r>
                      <a:r>
                        <a:rPr lang="ru-RU" sz="1100" dirty="0"/>
                        <a:t>0</a:t>
                      </a:r>
                      <a:endParaRPr lang="ru-RU" sz="110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latin typeface="Calibri"/>
                          <a:cs typeface="Calibri"/>
                        </a:rPr>
                        <a:t>- 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latin typeface="Calibri"/>
                          <a:cs typeface="Calibri"/>
                        </a:rPr>
                        <a:t>44,5% 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7370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210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xmlns="" id="{DC71BBDB-1AB4-43C1-B05A-7416A238B1F8}"/>
              </a:ext>
            </a:extLst>
          </p:cNvPr>
          <p:cNvCxnSpPr/>
          <p:nvPr/>
        </p:nvCxnSpPr>
        <p:spPr>
          <a:xfrm>
            <a:off x="8481387" y="1859180"/>
            <a:ext cx="0" cy="338641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xmlns="" id="{B634A0C3-8D5B-45A1-9205-FDDEDE1C5BAD}"/>
              </a:ext>
            </a:extLst>
          </p:cNvPr>
          <p:cNvCxnSpPr/>
          <p:nvPr/>
        </p:nvCxnSpPr>
        <p:spPr>
          <a:xfrm>
            <a:off x="8273971" y="1773363"/>
            <a:ext cx="0" cy="338641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BC608A00-F267-4B0B-B6A2-089BD7679970}"/>
              </a:ext>
            </a:extLst>
          </p:cNvPr>
          <p:cNvGrpSpPr/>
          <p:nvPr/>
        </p:nvGrpSpPr>
        <p:grpSpPr>
          <a:xfrm>
            <a:off x="408501" y="1268855"/>
            <a:ext cx="8344309" cy="4731836"/>
            <a:chOff x="1545543" y="1402268"/>
            <a:chExt cx="9332592" cy="4091843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928BC0F1-CA17-4A7E-8898-41BCE0148A14}"/>
                </a:ext>
              </a:extLst>
            </p:cNvPr>
            <p:cNvCxnSpPr>
              <a:cxnSpLocks/>
            </p:cNvCxnSpPr>
            <p:nvPr/>
          </p:nvCxnSpPr>
          <p:spPr>
            <a:xfrm>
              <a:off x="2820020" y="1987340"/>
              <a:ext cx="0" cy="270133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96DC0188-E5AF-4B25-BD84-5FC906D1FCD6}"/>
                </a:ext>
              </a:extLst>
            </p:cNvPr>
            <p:cNvCxnSpPr>
              <a:cxnSpLocks/>
            </p:cNvCxnSpPr>
            <p:nvPr/>
          </p:nvCxnSpPr>
          <p:spPr>
            <a:xfrm>
              <a:off x="3210860" y="1827050"/>
              <a:ext cx="0" cy="283043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B567EEE8-D5EA-45C9-9BA7-3A876F02958B}"/>
                </a:ext>
              </a:extLst>
            </p:cNvPr>
            <p:cNvCxnSpPr/>
            <p:nvPr/>
          </p:nvCxnSpPr>
          <p:spPr>
            <a:xfrm>
              <a:off x="4040081" y="1827048"/>
              <a:ext cx="0" cy="292839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688D9513-3C9E-4C49-BC18-DAD823ABD535}"/>
                </a:ext>
              </a:extLst>
            </p:cNvPr>
            <p:cNvCxnSpPr/>
            <p:nvPr/>
          </p:nvCxnSpPr>
          <p:spPr>
            <a:xfrm>
              <a:off x="4449796" y="1912750"/>
              <a:ext cx="0" cy="292839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C6C2EDA1-1314-41C6-9E0B-90C49C9A516F}"/>
                </a:ext>
              </a:extLst>
            </p:cNvPr>
            <p:cNvCxnSpPr/>
            <p:nvPr/>
          </p:nvCxnSpPr>
          <p:spPr>
            <a:xfrm>
              <a:off x="4880317" y="1827048"/>
              <a:ext cx="0" cy="292839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36880780-018E-404F-844C-108548485C79}"/>
                </a:ext>
              </a:extLst>
            </p:cNvPr>
            <p:cNvCxnSpPr/>
            <p:nvPr/>
          </p:nvCxnSpPr>
          <p:spPr>
            <a:xfrm>
              <a:off x="5378772" y="1912750"/>
              <a:ext cx="0" cy="292839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EC88ABF9-E5EB-4BA0-A5F7-60F1ADB72E70}"/>
                </a:ext>
              </a:extLst>
            </p:cNvPr>
            <p:cNvCxnSpPr/>
            <p:nvPr/>
          </p:nvCxnSpPr>
          <p:spPr>
            <a:xfrm>
              <a:off x="5749124" y="1838540"/>
              <a:ext cx="0" cy="292839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BECA1A97-D9B3-46A3-A081-116BF4FE0CB6}"/>
                </a:ext>
              </a:extLst>
            </p:cNvPr>
            <p:cNvCxnSpPr/>
            <p:nvPr/>
          </p:nvCxnSpPr>
          <p:spPr>
            <a:xfrm>
              <a:off x="6178921" y="1912750"/>
              <a:ext cx="0" cy="292839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F016423F-1735-4B9A-99BF-2003C8CBA146}"/>
                </a:ext>
              </a:extLst>
            </p:cNvPr>
            <p:cNvCxnSpPr/>
            <p:nvPr/>
          </p:nvCxnSpPr>
          <p:spPr>
            <a:xfrm>
              <a:off x="6605959" y="1760281"/>
              <a:ext cx="0" cy="292839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63F2886C-E9F3-47EF-AC5B-66FC4B36094C}"/>
                </a:ext>
              </a:extLst>
            </p:cNvPr>
            <p:cNvCxnSpPr/>
            <p:nvPr/>
          </p:nvCxnSpPr>
          <p:spPr>
            <a:xfrm>
              <a:off x="6985649" y="1987340"/>
              <a:ext cx="0" cy="292839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F7D027E9-F6D0-4A9D-8AD9-FC72B52EF9B3}"/>
                </a:ext>
              </a:extLst>
            </p:cNvPr>
            <p:cNvCxnSpPr/>
            <p:nvPr/>
          </p:nvCxnSpPr>
          <p:spPr>
            <a:xfrm>
              <a:off x="7446949" y="1760281"/>
              <a:ext cx="0" cy="292839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243EFE6E-ACB1-40C3-949A-9635DF115250}"/>
                </a:ext>
              </a:extLst>
            </p:cNvPr>
            <p:cNvCxnSpPr>
              <a:cxnSpLocks/>
            </p:cNvCxnSpPr>
            <p:nvPr/>
          </p:nvCxnSpPr>
          <p:spPr>
            <a:xfrm>
              <a:off x="7844040" y="1987340"/>
              <a:ext cx="0" cy="267014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C9493882-C592-460F-AAC9-4B97AD95563F}"/>
                </a:ext>
              </a:extLst>
            </p:cNvPr>
            <p:cNvCxnSpPr/>
            <p:nvPr/>
          </p:nvCxnSpPr>
          <p:spPr>
            <a:xfrm>
              <a:off x="8296255" y="1827048"/>
              <a:ext cx="0" cy="292839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DCE28CC5-8E53-4D97-9FAC-090CD776CD4E}"/>
                </a:ext>
              </a:extLst>
            </p:cNvPr>
            <p:cNvCxnSpPr/>
            <p:nvPr/>
          </p:nvCxnSpPr>
          <p:spPr>
            <a:xfrm>
              <a:off x="8719723" y="1987340"/>
              <a:ext cx="0" cy="292839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FA88FE78-5271-41A1-958E-6D00B9628212}"/>
                </a:ext>
              </a:extLst>
            </p:cNvPr>
            <p:cNvCxnSpPr/>
            <p:nvPr/>
          </p:nvCxnSpPr>
          <p:spPr>
            <a:xfrm>
              <a:off x="9088413" y="1760281"/>
              <a:ext cx="0" cy="292839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9C5ADC40-F69D-40B2-A7C4-1FB668566327}"/>
                </a:ext>
              </a:extLst>
            </p:cNvPr>
            <p:cNvCxnSpPr/>
            <p:nvPr/>
          </p:nvCxnSpPr>
          <p:spPr>
            <a:xfrm>
              <a:off x="9544132" y="1987340"/>
              <a:ext cx="0" cy="292839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BA687238-4BB8-475F-A546-D4CC38D521B5}"/>
                </a:ext>
              </a:extLst>
            </p:cNvPr>
            <p:cNvCxnSpPr/>
            <p:nvPr/>
          </p:nvCxnSpPr>
          <p:spPr>
            <a:xfrm>
              <a:off x="9957493" y="1827048"/>
              <a:ext cx="0" cy="292839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1C808898-4AFD-49C4-AFB3-79F8F850C934}"/>
                </a:ext>
              </a:extLst>
            </p:cNvPr>
            <p:cNvCxnSpPr>
              <a:cxnSpLocks/>
            </p:cNvCxnSpPr>
            <p:nvPr/>
          </p:nvCxnSpPr>
          <p:spPr>
            <a:xfrm>
              <a:off x="3605851" y="1912750"/>
              <a:ext cx="0" cy="274473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548F241E-C834-46DC-878F-09E14BB1C7C1}"/>
                </a:ext>
              </a:extLst>
            </p:cNvPr>
            <p:cNvSpPr txBox="1"/>
            <p:nvPr/>
          </p:nvSpPr>
          <p:spPr>
            <a:xfrm rot="16200000">
              <a:off x="1333828" y="1613983"/>
              <a:ext cx="716025" cy="292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>
                  <a:solidFill>
                    <a:srgbClr val="008000"/>
                  </a:solidFill>
                </a:rPr>
                <a:t>млн руб.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2B127143-76FD-489A-8C08-BDCEC5B7166C}"/>
                </a:ext>
              </a:extLst>
            </p:cNvPr>
            <p:cNvSpPr txBox="1"/>
            <p:nvPr/>
          </p:nvSpPr>
          <p:spPr>
            <a:xfrm>
              <a:off x="8556042" y="3302738"/>
              <a:ext cx="1102967" cy="452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>
                  <a:solidFill>
                    <a:srgbClr val="C00000"/>
                  </a:solidFill>
                  <a:ea typeface="Batang" panose="02030600000101010101" pitchFamily="18" charset="-127"/>
                </a:rPr>
                <a:t>+70%</a:t>
              </a:r>
            </a:p>
          </p:txBody>
        </p:sp>
        <p:graphicFrame>
          <p:nvGraphicFramePr>
            <p:cNvPr id="78" name="Диаграмма 9">
              <a:extLst>
                <a:ext uri="{FF2B5EF4-FFF2-40B4-BE49-F238E27FC236}">
                  <a16:creationId xmlns:a16="http://schemas.microsoft.com/office/drawing/2014/main" xmlns="" id="{43F4669F-60CB-46F4-AF30-AFF2BE19DA6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39228306"/>
                </p:ext>
              </p:extLst>
            </p:nvPr>
          </p:nvGraphicFramePr>
          <p:xfrm>
            <a:off x="1719956" y="1497791"/>
            <a:ext cx="9158179" cy="39963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29" name="TextBox 28"/>
          <p:cNvSpPr txBox="1"/>
          <p:nvPr/>
        </p:nvSpPr>
        <p:spPr>
          <a:xfrm>
            <a:off x="372278" y="804701"/>
            <a:ext cx="8212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defTabSz="227013">
              <a:buClr>
                <a:srgbClr val="17317B"/>
              </a:buClr>
            </a:pPr>
            <a:r>
              <a:rPr lang="ru-RU" sz="12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Текущий портфель займов «Выручай-Деньги» на 01.</a:t>
            </a:r>
            <a:r>
              <a:rPr lang="en-US" sz="12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12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.2017 составил 917,2 млн руб*.</a:t>
            </a:r>
          </a:p>
          <a:p>
            <a:pPr marL="0" lvl="3" defTabSz="227013">
              <a:buClr>
                <a:srgbClr val="17317B"/>
              </a:buClr>
            </a:pPr>
            <a:r>
              <a:rPr lang="ru-RU" sz="12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Темп роста портфеля за последние 12 месяцев составил 70%. 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386372" y="335823"/>
            <a:ext cx="9533721" cy="40385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ru-RU" sz="1600" b="1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КРЕДИТНЫЙ ПОРТФЕЛЬ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8584443" y="335823"/>
            <a:ext cx="980050" cy="468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404813" indent="-114300" algn="ctr">
              <a:lnSpc>
                <a:spcPct val="150000"/>
              </a:lnSpc>
              <a:spcBef>
                <a:spcPct val="0"/>
              </a:spcBef>
              <a:buClr>
                <a:srgbClr val="17317B"/>
              </a:buClr>
              <a:buFont typeface="Wingdings" pitchFamily="2" charset="2"/>
              <a:buChar char="§"/>
              <a:tabLst>
                <a:tab pos="346075" algn="l"/>
              </a:tabLst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bk object 17"/>
          <p:cNvSpPr/>
          <p:nvPr/>
        </p:nvSpPr>
        <p:spPr>
          <a:xfrm>
            <a:off x="8826209" y="163773"/>
            <a:ext cx="632108" cy="632933"/>
          </a:xfrm>
          <a:custGeom>
            <a:avLst/>
            <a:gdLst/>
            <a:ahLst/>
            <a:cxnLst/>
            <a:rect l="l" t="t" r="r" b="b"/>
            <a:pathLst>
              <a:path w="1191260" h="1217930">
                <a:moveTo>
                  <a:pt x="282929" y="892041"/>
                </a:moveTo>
                <a:lnTo>
                  <a:pt x="183349" y="892759"/>
                </a:lnTo>
                <a:lnTo>
                  <a:pt x="137279" y="911286"/>
                </a:lnTo>
                <a:lnTo>
                  <a:pt x="119735" y="957922"/>
                </a:lnTo>
                <a:lnTo>
                  <a:pt x="119661" y="1135574"/>
                </a:lnTo>
                <a:lnTo>
                  <a:pt x="119728" y="1151997"/>
                </a:lnTo>
                <a:lnTo>
                  <a:pt x="137317" y="1199951"/>
                </a:lnTo>
                <a:lnTo>
                  <a:pt x="181825" y="1217828"/>
                </a:lnTo>
                <a:lnTo>
                  <a:pt x="206728" y="1213171"/>
                </a:lnTo>
                <a:lnTo>
                  <a:pt x="226464" y="1200045"/>
                </a:lnTo>
                <a:lnTo>
                  <a:pt x="239588" y="1179884"/>
                </a:lnTo>
                <a:lnTo>
                  <a:pt x="244652" y="1154125"/>
                </a:lnTo>
                <a:lnTo>
                  <a:pt x="244703" y="1115415"/>
                </a:lnTo>
                <a:lnTo>
                  <a:pt x="734203" y="1115415"/>
                </a:lnTo>
                <a:lnTo>
                  <a:pt x="767466" y="1093394"/>
                </a:lnTo>
                <a:lnTo>
                  <a:pt x="804460" y="1063519"/>
                </a:lnTo>
                <a:lnTo>
                  <a:pt x="816419" y="1051965"/>
                </a:lnTo>
                <a:lnTo>
                  <a:pt x="507414" y="1051965"/>
                </a:lnTo>
                <a:lnTo>
                  <a:pt x="461217" y="1051399"/>
                </a:lnTo>
                <a:lnTo>
                  <a:pt x="418479" y="1045426"/>
                </a:lnTo>
                <a:lnTo>
                  <a:pt x="380499" y="1034690"/>
                </a:lnTo>
                <a:lnTo>
                  <a:pt x="348576" y="1019835"/>
                </a:lnTo>
                <a:lnTo>
                  <a:pt x="378953" y="1019835"/>
                </a:lnTo>
                <a:lnTo>
                  <a:pt x="381254" y="1019784"/>
                </a:lnTo>
                <a:lnTo>
                  <a:pt x="407102" y="1014330"/>
                </a:lnTo>
                <a:lnTo>
                  <a:pt x="427393" y="1001052"/>
                </a:lnTo>
                <a:lnTo>
                  <a:pt x="440682" y="981401"/>
                </a:lnTo>
                <a:lnTo>
                  <a:pt x="445528" y="956830"/>
                </a:lnTo>
                <a:lnTo>
                  <a:pt x="441023" y="931823"/>
                </a:lnTo>
                <a:lnTo>
                  <a:pt x="428120" y="911632"/>
                </a:lnTo>
                <a:lnTo>
                  <a:pt x="408163" y="898035"/>
                </a:lnTo>
                <a:lnTo>
                  <a:pt x="382498" y="892810"/>
                </a:lnTo>
                <a:lnTo>
                  <a:pt x="282929" y="892041"/>
                </a:lnTo>
                <a:close/>
              </a:path>
              <a:path w="1191260" h="1217930">
                <a:moveTo>
                  <a:pt x="734203" y="1115415"/>
                </a:moveTo>
                <a:lnTo>
                  <a:pt x="244703" y="1115415"/>
                </a:lnTo>
                <a:lnTo>
                  <a:pt x="292812" y="1135574"/>
                </a:lnTo>
                <a:lnTo>
                  <a:pt x="340248" y="1151997"/>
                </a:lnTo>
                <a:lnTo>
                  <a:pt x="386965" y="1164605"/>
                </a:lnTo>
                <a:lnTo>
                  <a:pt x="432918" y="1173318"/>
                </a:lnTo>
                <a:lnTo>
                  <a:pt x="478059" y="1178059"/>
                </a:lnTo>
                <a:lnTo>
                  <a:pt x="522342" y="1178748"/>
                </a:lnTo>
                <a:lnTo>
                  <a:pt x="565723" y="1175307"/>
                </a:lnTo>
                <a:lnTo>
                  <a:pt x="608154" y="1167657"/>
                </a:lnTo>
                <a:lnTo>
                  <a:pt x="649590" y="1155719"/>
                </a:lnTo>
                <a:lnTo>
                  <a:pt x="689985" y="1139415"/>
                </a:lnTo>
                <a:lnTo>
                  <a:pt x="729292" y="1118666"/>
                </a:lnTo>
                <a:lnTo>
                  <a:pt x="734203" y="1115415"/>
                </a:lnTo>
                <a:close/>
              </a:path>
              <a:path w="1191260" h="1217930">
                <a:moveTo>
                  <a:pt x="939277" y="485546"/>
                </a:moveTo>
                <a:lnTo>
                  <a:pt x="794905" y="485546"/>
                </a:lnTo>
                <a:lnTo>
                  <a:pt x="816383" y="518917"/>
                </a:lnTo>
                <a:lnTo>
                  <a:pt x="833713" y="556348"/>
                </a:lnTo>
                <a:lnTo>
                  <a:pt x="846541" y="597081"/>
                </a:lnTo>
                <a:lnTo>
                  <a:pt x="854515" y="640363"/>
                </a:lnTo>
                <a:lnTo>
                  <a:pt x="857283" y="685436"/>
                </a:lnTo>
                <a:lnTo>
                  <a:pt x="854493" y="731546"/>
                </a:lnTo>
                <a:lnTo>
                  <a:pt x="845790" y="777935"/>
                </a:lnTo>
                <a:lnTo>
                  <a:pt x="830824" y="823849"/>
                </a:lnTo>
                <a:lnTo>
                  <a:pt x="809242" y="868531"/>
                </a:lnTo>
                <a:lnTo>
                  <a:pt x="780636" y="911286"/>
                </a:lnTo>
                <a:lnTo>
                  <a:pt x="744816" y="951179"/>
                </a:lnTo>
                <a:lnTo>
                  <a:pt x="700811" y="987297"/>
                </a:lnTo>
                <a:lnTo>
                  <a:pt x="653769" y="1014791"/>
                </a:lnTo>
                <a:lnTo>
                  <a:pt x="604989" y="1034304"/>
                </a:lnTo>
                <a:lnTo>
                  <a:pt x="555771" y="1046481"/>
                </a:lnTo>
                <a:lnTo>
                  <a:pt x="507414" y="1051965"/>
                </a:lnTo>
                <a:lnTo>
                  <a:pt x="816419" y="1051965"/>
                </a:lnTo>
                <a:lnTo>
                  <a:pt x="874725" y="989647"/>
                </a:lnTo>
                <a:lnTo>
                  <a:pt x="905061" y="948942"/>
                </a:lnTo>
                <a:lnTo>
                  <a:pt x="930502" y="907751"/>
                </a:lnTo>
                <a:lnTo>
                  <a:pt x="951139" y="866112"/>
                </a:lnTo>
                <a:lnTo>
                  <a:pt x="967066" y="824065"/>
                </a:lnTo>
                <a:lnTo>
                  <a:pt x="978375" y="781649"/>
                </a:lnTo>
                <a:lnTo>
                  <a:pt x="985157" y="738903"/>
                </a:lnTo>
                <a:lnTo>
                  <a:pt x="987505" y="695866"/>
                </a:lnTo>
                <a:lnTo>
                  <a:pt x="985513" y="652577"/>
                </a:lnTo>
                <a:lnTo>
                  <a:pt x="979271" y="609076"/>
                </a:lnTo>
                <a:lnTo>
                  <a:pt x="968873" y="565401"/>
                </a:lnTo>
                <a:lnTo>
                  <a:pt x="954411" y="521592"/>
                </a:lnTo>
                <a:lnTo>
                  <a:pt x="939277" y="485546"/>
                </a:lnTo>
                <a:close/>
              </a:path>
              <a:path w="1191260" h="1217930">
                <a:moveTo>
                  <a:pt x="378953" y="1019835"/>
                </a:moveTo>
                <a:lnTo>
                  <a:pt x="348576" y="1019835"/>
                </a:lnTo>
                <a:lnTo>
                  <a:pt x="373615" y="1019953"/>
                </a:lnTo>
                <a:lnTo>
                  <a:pt x="378953" y="1019835"/>
                </a:lnTo>
                <a:close/>
              </a:path>
              <a:path w="1191260" h="1217930">
                <a:moveTo>
                  <a:pt x="510184" y="197508"/>
                </a:moveTo>
                <a:lnTo>
                  <a:pt x="459978" y="198211"/>
                </a:lnTo>
                <a:lnTo>
                  <a:pt x="409498" y="203911"/>
                </a:lnTo>
                <a:lnTo>
                  <a:pt x="362551" y="214070"/>
                </a:lnTo>
                <a:lnTo>
                  <a:pt x="317060" y="229005"/>
                </a:lnTo>
                <a:lnTo>
                  <a:pt x="273354" y="248416"/>
                </a:lnTo>
                <a:lnTo>
                  <a:pt x="231765" y="272002"/>
                </a:lnTo>
                <a:lnTo>
                  <a:pt x="192621" y="299462"/>
                </a:lnTo>
                <a:lnTo>
                  <a:pt x="156252" y="330496"/>
                </a:lnTo>
                <a:lnTo>
                  <a:pt x="122990" y="364804"/>
                </a:lnTo>
                <a:lnTo>
                  <a:pt x="93164" y="402083"/>
                </a:lnTo>
                <a:lnTo>
                  <a:pt x="67104" y="442035"/>
                </a:lnTo>
                <a:lnTo>
                  <a:pt x="45140" y="484358"/>
                </a:lnTo>
                <a:lnTo>
                  <a:pt x="27602" y="528752"/>
                </a:lnTo>
                <a:lnTo>
                  <a:pt x="14820" y="574916"/>
                </a:lnTo>
                <a:lnTo>
                  <a:pt x="6648" y="622352"/>
                </a:lnTo>
                <a:lnTo>
                  <a:pt x="3390" y="646259"/>
                </a:lnTo>
                <a:lnTo>
                  <a:pt x="0" y="670140"/>
                </a:lnTo>
                <a:lnTo>
                  <a:pt x="0" y="710996"/>
                </a:lnTo>
                <a:lnTo>
                  <a:pt x="7543" y="762787"/>
                </a:lnTo>
                <a:lnTo>
                  <a:pt x="15854" y="788093"/>
                </a:lnTo>
                <a:lnTo>
                  <a:pt x="31345" y="806816"/>
                </a:lnTo>
                <a:lnTo>
                  <a:pt x="52344" y="817603"/>
                </a:lnTo>
                <a:lnTo>
                  <a:pt x="77177" y="819099"/>
                </a:lnTo>
                <a:lnTo>
                  <a:pt x="101923" y="810495"/>
                </a:lnTo>
                <a:lnTo>
                  <a:pt x="120334" y="793654"/>
                </a:lnTo>
                <a:lnTo>
                  <a:pt x="130650" y="770746"/>
                </a:lnTo>
                <a:lnTo>
                  <a:pt x="131114" y="743940"/>
                </a:lnTo>
                <a:lnTo>
                  <a:pt x="126132" y="699607"/>
                </a:lnTo>
                <a:lnTo>
                  <a:pt x="127111" y="655824"/>
                </a:lnTo>
                <a:lnTo>
                  <a:pt x="133818" y="612627"/>
                </a:lnTo>
                <a:lnTo>
                  <a:pt x="146024" y="570052"/>
                </a:lnTo>
                <a:lnTo>
                  <a:pt x="164641" y="526213"/>
                </a:lnTo>
                <a:lnTo>
                  <a:pt x="175547" y="503549"/>
                </a:lnTo>
                <a:lnTo>
                  <a:pt x="186905" y="479488"/>
                </a:lnTo>
                <a:lnTo>
                  <a:pt x="367263" y="479488"/>
                </a:lnTo>
                <a:lnTo>
                  <a:pt x="278904" y="391109"/>
                </a:lnTo>
                <a:lnTo>
                  <a:pt x="279400" y="390664"/>
                </a:lnTo>
                <a:lnTo>
                  <a:pt x="341148" y="354187"/>
                </a:lnTo>
                <a:lnTo>
                  <a:pt x="385795" y="337239"/>
                </a:lnTo>
                <a:lnTo>
                  <a:pt x="431509" y="326486"/>
                </a:lnTo>
                <a:lnTo>
                  <a:pt x="478274" y="321763"/>
                </a:lnTo>
                <a:lnTo>
                  <a:pt x="632271" y="321763"/>
                </a:lnTo>
                <a:lnTo>
                  <a:pt x="632872" y="321490"/>
                </a:lnTo>
                <a:lnTo>
                  <a:pt x="646099" y="307897"/>
                </a:lnTo>
                <a:lnTo>
                  <a:pt x="654183" y="290034"/>
                </a:lnTo>
                <a:lnTo>
                  <a:pt x="656704" y="269074"/>
                </a:lnTo>
                <a:lnTo>
                  <a:pt x="653170" y="249535"/>
                </a:lnTo>
                <a:lnTo>
                  <a:pt x="643750" y="232786"/>
                </a:lnTo>
                <a:lnTo>
                  <a:pt x="629100" y="219849"/>
                </a:lnTo>
                <a:lnTo>
                  <a:pt x="609879" y="211747"/>
                </a:lnTo>
                <a:lnTo>
                  <a:pt x="560142" y="201966"/>
                </a:lnTo>
                <a:lnTo>
                  <a:pt x="510184" y="197508"/>
                </a:lnTo>
                <a:close/>
              </a:path>
              <a:path w="1191260" h="1217930">
                <a:moveTo>
                  <a:pt x="367263" y="479488"/>
                </a:moveTo>
                <a:lnTo>
                  <a:pt x="186905" y="479488"/>
                </a:lnTo>
                <a:lnTo>
                  <a:pt x="494042" y="786752"/>
                </a:lnTo>
                <a:lnTo>
                  <a:pt x="670333" y="610260"/>
                </a:lnTo>
                <a:lnTo>
                  <a:pt x="498005" y="610260"/>
                </a:lnTo>
                <a:lnTo>
                  <a:pt x="367263" y="479488"/>
                </a:lnTo>
                <a:close/>
              </a:path>
              <a:path w="1191260" h="1217930">
                <a:moveTo>
                  <a:pt x="1129892" y="0"/>
                </a:moveTo>
                <a:lnTo>
                  <a:pt x="1079207" y="23825"/>
                </a:lnTo>
                <a:lnTo>
                  <a:pt x="722579" y="380441"/>
                </a:lnTo>
                <a:lnTo>
                  <a:pt x="503618" y="599643"/>
                </a:lnTo>
                <a:lnTo>
                  <a:pt x="500380" y="606717"/>
                </a:lnTo>
                <a:lnTo>
                  <a:pt x="498005" y="610260"/>
                </a:lnTo>
                <a:lnTo>
                  <a:pt x="670333" y="610260"/>
                </a:lnTo>
                <a:lnTo>
                  <a:pt x="794905" y="485546"/>
                </a:lnTo>
                <a:lnTo>
                  <a:pt x="939277" y="485546"/>
                </a:lnTo>
                <a:lnTo>
                  <a:pt x="935978" y="477688"/>
                </a:lnTo>
                <a:lnTo>
                  <a:pt x="913664" y="433727"/>
                </a:lnTo>
                <a:lnTo>
                  <a:pt x="887564" y="389750"/>
                </a:lnTo>
                <a:lnTo>
                  <a:pt x="892047" y="385978"/>
                </a:lnTo>
                <a:lnTo>
                  <a:pt x="950214" y="329641"/>
                </a:lnTo>
                <a:lnTo>
                  <a:pt x="1160868" y="118859"/>
                </a:lnTo>
                <a:lnTo>
                  <a:pt x="1189150" y="76721"/>
                </a:lnTo>
                <a:lnTo>
                  <a:pt x="1190744" y="58686"/>
                </a:lnTo>
                <a:lnTo>
                  <a:pt x="1186496" y="41013"/>
                </a:lnTo>
                <a:lnTo>
                  <a:pt x="1176604" y="24676"/>
                </a:lnTo>
                <a:lnTo>
                  <a:pt x="1154586" y="6294"/>
                </a:lnTo>
                <a:lnTo>
                  <a:pt x="1129892" y="0"/>
                </a:lnTo>
                <a:close/>
              </a:path>
              <a:path w="1191260" h="1217930">
                <a:moveTo>
                  <a:pt x="632271" y="321763"/>
                </a:moveTo>
                <a:lnTo>
                  <a:pt x="478274" y="321763"/>
                </a:lnTo>
                <a:lnTo>
                  <a:pt x="526073" y="322903"/>
                </a:lnTo>
                <a:lnTo>
                  <a:pt x="584826" y="331232"/>
                </a:lnTo>
                <a:lnTo>
                  <a:pt x="595025" y="331820"/>
                </a:lnTo>
                <a:lnTo>
                  <a:pt x="605164" y="331344"/>
                </a:lnTo>
                <a:lnTo>
                  <a:pt x="614921" y="329641"/>
                </a:lnTo>
                <a:lnTo>
                  <a:pt x="632271" y="321763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74" name="Picture 2" descr="Выручай Деньг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01" y="5984279"/>
            <a:ext cx="142875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Номер слайда 52"/>
          <p:cNvSpPr>
            <a:spLocks noGrp="1"/>
          </p:cNvSpPr>
          <p:nvPr>
            <p:ph type="sldNum" sz="quarter" idx="12"/>
          </p:nvPr>
        </p:nvSpPr>
        <p:spPr>
          <a:xfrm>
            <a:off x="7253093" y="5984279"/>
            <a:ext cx="2311400" cy="365125"/>
          </a:xfrm>
        </p:spPr>
        <p:txBody>
          <a:bodyPr/>
          <a:lstStyle/>
          <a:p>
            <a:fld id="{B80BBA46-9E30-432C-BEB6-E2E857F79A4B}" type="slidenum">
              <a:rPr lang="ru-RU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8</a:t>
            </a:fld>
            <a:endParaRPr lang="ru-RU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2828" y="5540537"/>
            <a:ext cx="57256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* Размер портфеля по полному долгу (тело + штрафы + проценты)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3991232" y="6462357"/>
            <a:ext cx="5573261" cy="0"/>
          </a:xfrm>
          <a:prstGeom prst="line">
            <a:avLst/>
          </a:prstGeom>
          <a:ln w="476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251" y="6153179"/>
            <a:ext cx="1764556" cy="51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587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>
          <a:noFill/>
        </a:ln>
      </a:spPr>
      <a:bodyPr rtlCol="0" anchor="b"/>
      <a:lstStyle>
        <a:defPPr marL="404813" indent="-114300">
          <a:lnSpc>
            <a:spcPct val="150000"/>
          </a:lnSpc>
          <a:spcBef>
            <a:spcPct val="0"/>
          </a:spcBef>
          <a:buClr>
            <a:srgbClr val="17317B"/>
          </a:buClr>
          <a:buFont typeface="Wingdings" pitchFamily="2" charset="2"/>
          <a:buChar char="§"/>
          <a:tabLst>
            <a:tab pos="346075" algn="l"/>
          </a:tabLst>
          <a:defRPr sz="1400" dirty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7432CC9322CE499F85B3614BD45A00" ma:contentTypeVersion="3" ma:contentTypeDescription="Create a new document." ma:contentTypeScope="" ma:versionID="50f38e03be006ea32522ad15512bf968">
  <xsd:schema xmlns:xsd="http://www.w3.org/2001/XMLSchema" xmlns:p="http://schemas.microsoft.com/office/2006/metadata/properties" xmlns:ns1="http://schemas.microsoft.com/sharepoint/v3" xmlns:ns2="b21650b6-9841-47a0-a5b6-be4851a605dd" targetNamespace="http://schemas.microsoft.com/office/2006/metadata/properties" ma:root="true" ma:fieldsID="53b3480ebbb8981d23208e8e9f184e65" ns1:_="" ns2:_="">
    <xsd:import namespace="http://schemas.microsoft.com/sharepoint/v3"/>
    <xsd:import namespace="b21650b6-9841-47a0-a5b6-be4851a605dd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rget_x0020_Audiences" minOccurs="0"/>
                <xsd:element ref="ns2:Servic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b21650b6-9841-47a0-a5b6-be4851a605dd" elementFormDefault="qualified">
    <xsd:import namespace="http://schemas.microsoft.com/office/2006/documentManagement/types"/>
    <xsd:element name="Target_x0020_Audiences" ma:index="10" nillable="true" ma:displayName="Target Audiences" ma:internalName="Target_x0020_Audiences">
      <xsd:simpleType>
        <xsd:restriction base="dms:Unknown"/>
      </xsd:simpleType>
    </xsd:element>
    <xsd:element name="Service" ma:index="11" nillable="true" ma:displayName="Service" ma:default="Email" ma:format="Dropdown" ma:internalName="Service">
      <xsd:simpleType>
        <xsd:restriction base="dms:Choice">
          <xsd:enumeration value="Email"/>
          <xsd:enumeration value="Print"/>
          <xsd:enumeration value="Telephony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Target_x0020_Audiences xmlns="b21650b6-9841-47a0-a5b6-be4851a605dd" xsi:nil="true"/>
    <PublishingExpirationDate xmlns="http://schemas.microsoft.com/sharepoint/v3" xsi:nil="true"/>
    <PublishingStartDate xmlns="http://schemas.microsoft.com/sharepoint/v3" xsi:nil="true"/>
    <Service xmlns="b21650b6-9841-47a0-a5b6-be4851a605dd">Email</Service>
  </documentManagement>
</p:properties>
</file>

<file path=customXml/itemProps1.xml><?xml version="1.0" encoding="utf-8"?>
<ds:datastoreItem xmlns:ds="http://schemas.openxmlformats.org/officeDocument/2006/customXml" ds:itemID="{9795AD04-23DF-46FC-8867-CDFF0772EE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21650b6-9841-47a0-a5b6-be4851a605d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1080AC39-AB1B-4DDD-9C0B-DA5409C0B7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F306E6-7E77-4656-A6C9-68F8F8E99CD7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b21650b6-9841-47a0-a5b6-be4851a605dd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171277</TotalTime>
  <Words>1727</Words>
  <Application>Microsoft Office PowerPoint</Application>
  <PresentationFormat>Лист A4 (210x297 мм)</PresentationFormat>
  <Paragraphs>386</Paragraphs>
  <Slides>15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Batang</vt:lpstr>
      <vt:lpstr>Dotum</vt:lpstr>
      <vt:lpstr>Arial</vt:lpstr>
      <vt:lpstr>Arial Narrow</vt:lpstr>
      <vt:lpstr>Calibri</vt:lpstr>
      <vt:lpstr>Century Gothic</vt:lpstr>
      <vt:lpstr>Tahoma</vt:lpstr>
      <vt:lpstr>Trebuchet MS</vt:lpstr>
      <vt:lpstr>Verdana</vt:lpstr>
      <vt:lpstr>Wingdings</vt:lpstr>
      <vt:lpstr>Тема Office</vt:lpstr>
      <vt:lpstr>ПРЕЗЕНТАЦИЯ  ДЛЯ ИНВЕСТОРОВ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ООО МКК "Выручай-Деньги"</dc:title>
  <dc:creator>Andrey Sahno</dc:creator>
  <cp:lastModifiedBy>NN</cp:lastModifiedBy>
  <cp:revision>787</cp:revision>
  <cp:lastPrinted>2014-09-23T14:15:37Z</cp:lastPrinted>
  <dcterms:created xsi:type="dcterms:W3CDTF">2010-07-27T07:15:44Z</dcterms:created>
  <dcterms:modified xsi:type="dcterms:W3CDTF">2017-12-01T09:35:12Z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0x010100CC7432CC9322CE499F85B3614BD45A00</vt:lpwstr>
  </property>
</Properties>
</file>